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1152" r:id="rId3"/>
    <p:sldId id="1153" r:id="rId4"/>
    <p:sldId id="1139" r:id="rId5"/>
    <p:sldId id="1155" r:id="rId6"/>
    <p:sldId id="1156" r:id="rId7"/>
    <p:sldId id="1180" r:id="rId8"/>
    <p:sldId id="1157" r:id="rId9"/>
    <p:sldId id="1158" r:id="rId10"/>
    <p:sldId id="1159" r:id="rId11"/>
    <p:sldId id="1182" r:id="rId12"/>
    <p:sldId id="1161" r:id="rId13"/>
    <p:sldId id="1162" r:id="rId14"/>
    <p:sldId id="1163" r:id="rId15"/>
    <p:sldId id="1143" r:id="rId16"/>
    <p:sldId id="1183" r:id="rId17"/>
    <p:sldId id="1142" r:id="rId18"/>
    <p:sldId id="1169" r:id="rId19"/>
    <p:sldId id="1170" r:id="rId20"/>
    <p:sldId id="1174" r:id="rId21"/>
    <p:sldId id="1186" r:id="rId22"/>
    <p:sldId id="1187" r:id="rId23"/>
    <p:sldId id="1188" r:id="rId24"/>
    <p:sldId id="1175" r:id="rId25"/>
    <p:sldId id="1189" r:id="rId26"/>
    <p:sldId id="1179" r:id="rId27"/>
  </p:sldIdLst>
  <p:sldSz cx="9144000" cy="6858000" type="screen4x3"/>
  <p:notesSz cx="6934200" cy="9283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9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A50021"/>
    <a:srgbClr val="DDDDDD"/>
    <a:srgbClr val="336699"/>
    <a:srgbClr val="969696"/>
    <a:srgbClr val="C0C0C0"/>
    <a:srgbClr val="669900"/>
    <a:srgbClr val="99CC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6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051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820150"/>
            <a:ext cx="30051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fld id="{C3D3512C-C7B9-4BE4-B13E-A0D0198C4C6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29063" y="0"/>
            <a:ext cx="30051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61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410075"/>
            <a:ext cx="50863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051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defTabSz="92710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9063" y="8820150"/>
            <a:ext cx="3005137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65" tIns="46333" rIns="92665" bIns="46333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>
                <a:latin typeface="Times New Roman" pitchFamily="18" charset="0"/>
              </a:defRPr>
            </a:lvl1pPr>
          </a:lstStyle>
          <a:p>
            <a:fld id="{50C190F3-73E5-45DD-B22F-7418964BD8F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41D821-C86D-4831-AC6E-7B202F105122}" type="slidenum">
              <a:rPr lang="en-US"/>
              <a:pPr/>
              <a:t>1</a:t>
            </a:fld>
            <a:endParaRPr lang="en-US"/>
          </a:p>
        </p:txBody>
      </p:sp>
      <p:sp>
        <p:nvSpPr>
          <p:cNvPr id="1751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5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5156D-5AB9-4E61-84DD-74B592FC0AEE}" type="slidenum">
              <a:rPr lang="en-US"/>
              <a:pPr/>
              <a:t>10</a:t>
            </a:fld>
            <a:endParaRPr lang="en-US"/>
          </a:p>
        </p:txBody>
      </p:sp>
      <p:sp>
        <p:nvSpPr>
          <p:cNvPr id="203059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3ABE80-EBA5-4EA4-993E-E325F68441AE}" type="slidenum">
              <a:rPr lang="en-US"/>
              <a:pPr/>
              <a:t>11</a:t>
            </a:fld>
            <a:endParaRPr lang="en-US"/>
          </a:p>
        </p:txBody>
      </p:sp>
      <p:sp>
        <p:nvSpPr>
          <p:cNvPr id="2077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A5AB50-EE6E-4A09-8F26-89A44AE7E0AF}" type="slidenum">
              <a:rPr lang="en-US"/>
              <a:pPr/>
              <a:t>12</a:t>
            </a:fld>
            <a:endParaRPr lang="en-US"/>
          </a:p>
        </p:txBody>
      </p:sp>
      <p:sp>
        <p:nvSpPr>
          <p:cNvPr id="20346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CBE47D-3B00-4B11-9D76-F4646511AD66}" type="slidenum">
              <a:rPr lang="en-US"/>
              <a:pPr/>
              <a:t>13</a:t>
            </a:fld>
            <a:endParaRPr lang="en-US"/>
          </a:p>
        </p:txBody>
      </p:sp>
      <p:sp>
        <p:nvSpPr>
          <p:cNvPr id="20367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0871A9-CBC7-4738-9DCB-425ACD4C981E}" type="slidenum">
              <a:rPr lang="en-US"/>
              <a:pPr/>
              <a:t>14</a:t>
            </a:fld>
            <a:endParaRPr lang="en-US"/>
          </a:p>
        </p:txBody>
      </p:sp>
      <p:sp>
        <p:nvSpPr>
          <p:cNvPr id="20387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F37296-DFE8-4E91-A12A-81AFF9507100}" type="slidenum">
              <a:rPr lang="en-US"/>
              <a:pPr/>
              <a:t>15</a:t>
            </a:fld>
            <a:endParaRPr lang="en-US"/>
          </a:p>
        </p:txBody>
      </p:sp>
      <p:sp>
        <p:nvSpPr>
          <p:cNvPr id="19978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0E98E4-55B7-4938-ACEC-0F68B22888D7}" type="slidenum">
              <a:rPr lang="en-US"/>
              <a:pPr/>
              <a:t>16</a:t>
            </a:fld>
            <a:endParaRPr lang="en-US"/>
          </a:p>
        </p:txBody>
      </p:sp>
      <p:sp>
        <p:nvSpPr>
          <p:cNvPr id="20797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9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C8AEBB4-652D-475C-854E-CD559FFB577E}" type="slidenum">
              <a:rPr lang="en-US"/>
              <a:pPr/>
              <a:t>17</a:t>
            </a:fld>
            <a:endParaRPr lang="en-US"/>
          </a:p>
        </p:txBody>
      </p:sp>
      <p:sp>
        <p:nvSpPr>
          <p:cNvPr id="19957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6E7A-9464-48DF-9265-9C47E508D178}" type="slidenum">
              <a:rPr lang="en-US"/>
              <a:pPr/>
              <a:t>18</a:t>
            </a:fld>
            <a:endParaRPr lang="en-US"/>
          </a:p>
        </p:txBody>
      </p:sp>
      <p:sp>
        <p:nvSpPr>
          <p:cNvPr id="20510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F8B645-150F-4C29-8269-98F0B823BE52}" type="slidenum">
              <a:rPr lang="en-US"/>
              <a:pPr/>
              <a:t>19</a:t>
            </a:fld>
            <a:endParaRPr lang="en-US"/>
          </a:p>
        </p:txBody>
      </p:sp>
      <p:sp>
        <p:nvSpPr>
          <p:cNvPr id="20531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2EE0BC-6684-499B-B4A1-C062EC91880D}" type="slidenum">
              <a:rPr lang="en-US"/>
              <a:pPr/>
              <a:t>2</a:t>
            </a:fld>
            <a:endParaRPr lang="en-US"/>
          </a:p>
        </p:txBody>
      </p:sp>
      <p:sp>
        <p:nvSpPr>
          <p:cNvPr id="201625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4113" y="703263"/>
            <a:ext cx="4625975" cy="3468687"/>
          </a:xfrm>
          <a:ln w="12700" cap="flat">
            <a:solidFill>
              <a:schemeClr val="tx1"/>
            </a:solidFill>
          </a:ln>
        </p:spPr>
      </p:sp>
      <p:sp>
        <p:nvSpPr>
          <p:cNvPr id="201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2338" y="4405313"/>
            <a:ext cx="5087937" cy="4183062"/>
          </a:xfrm>
          <a:ln/>
        </p:spPr>
        <p:txBody>
          <a:bodyPr lIns="57916" tIns="27350" rIns="57916" bIns="2735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258AD-69B5-4BE3-9A88-C413D1C07E09}" type="slidenum">
              <a:rPr lang="en-US"/>
              <a:pPr/>
              <a:t>20</a:t>
            </a:fld>
            <a:endParaRPr lang="en-US"/>
          </a:p>
        </p:txBody>
      </p:sp>
      <p:sp>
        <p:nvSpPr>
          <p:cNvPr id="20613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79A69C-67F2-44B8-ADEE-A97F0CB82F43}" type="slidenum">
              <a:rPr lang="en-US"/>
              <a:pPr/>
              <a:t>21</a:t>
            </a:fld>
            <a:endParaRPr lang="en-US"/>
          </a:p>
        </p:txBody>
      </p:sp>
      <p:sp>
        <p:nvSpPr>
          <p:cNvPr id="208589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5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F3C622-23F3-43AD-9C57-87FDBB7AD18D}" type="slidenum">
              <a:rPr lang="en-US"/>
              <a:pPr/>
              <a:t>22</a:t>
            </a:fld>
            <a:endParaRPr lang="en-US"/>
          </a:p>
        </p:txBody>
      </p:sp>
      <p:sp>
        <p:nvSpPr>
          <p:cNvPr id="208793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7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08CBD5-1662-4910-B5C5-9780434E3418}" type="slidenum">
              <a:rPr lang="en-US"/>
              <a:pPr/>
              <a:t>23</a:t>
            </a:fld>
            <a:endParaRPr lang="en-US"/>
          </a:p>
        </p:txBody>
      </p:sp>
      <p:sp>
        <p:nvSpPr>
          <p:cNvPr id="20899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EF7C6F-D726-4769-B7DB-0ACD4A810641}" type="slidenum">
              <a:rPr lang="en-US"/>
              <a:pPr/>
              <a:t>24</a:t>
            </a:fld>
            <a:endParaRPr lang="en-US"/>
          </a:p>
        </p:txBody>
      </p:sp>
      <p:sp>
        <p:nvSpPr>
          <p:cNvPr id="206336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6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E93D46-90D7-459B-96AB-7014C6EA6750}" type="slidenum">
              <a:rPr lang="en-US"/>
              <a:pPr/>
              <a:t>25</a:t>
            </a:fld>
            <a:endParaRPr lang="en-US"/>
          </a:p>
        </p:txBody>
      </p:sp>
      <p:sp>
        <p:nvSpPr>
          <p:cNvPr id="209203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12FD70-FFC4-4E11-90F3-82EB13B98C6B}" type="slidenum">
              <a:rPr lang="en-US"/>
              <a:pPr/>
              <a:t>26</a:t>
            </a:fld>
            <a:endParaRPr lang="en-US"/>
          </a:p>
        </p:txBody>
      </p:sp>
      <p:sp>
        <p:nvSpPr>
          <p:cNvPr id="207155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71E3E30-C2A5-4619-9DDC-88413F52AD53}" type="slidenum">
              <a:rPr lang="en-US"/>
              <a:pPr/>
              <a:t>3</a:t>
            </a:fld>
            <a:endParaRPr lang="en-US"/>
          </a:p>
        </p:txBody>
      </p:sp>
      <p:sp>
        <p:nvSpPr>
          <p:cNvPr id="201830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1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38BAE5-64CF-4114-B8AD-26AD6D7ECE06}" type="slidenum">
              <a:rPr lang="en-US"/>
              <a:pPr/>
              <a:t>4</a:t>
            </a:fld>
            <a:endParaRPr lang="en-US"/>
          </a:p>
        </p:txBody>
      </p:sp>
      <p:sp>
        <p:nvSpPr>
          <p:cNvPr id="19886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8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DD9033-6A3A-4E92-A43C-A22CD292D8ED}" type="slidenum">
              <a:rPr lang="en-US"/>
              <a:pPr/>
              <a:t>5</a:t>
            </a:fld>
            <a:endParaRPr lang="en-US"/>
          </a:p>
        </p:txBody>
      </p:sp>
      <p:sp>
        <p:nvSpPr>
          <p:cNvPr id="20224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BA452-789E-4BCA-A2C6-78CA46187C90}" type="slidenum">
              <a:rPr lang="en-US"/>
              <a:pPr/>
              <a:t>6</a:t>
            </a:fld>
            <a:endParaRPr lang="en-US"/>
          </a:p>
        </p:txBody>
      </p:sp>
      <p:sp>
        <p:nvSpPr>
          <p:cNvPr id="202445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8965BF8-6D4B-43BF-A6D3-55630F41C74C}" type="slidenum">
              <a:rPr lang="en-US"/>
              <a:pPr/>
              <a:t>7</a:t>
            </a:fld>
            <a:endParaRPr lang="en-US"/>
          </a:p>
        </p:txBody>
      </p:sp>
      <p:sp>
        <p:nvSpPr>
          <p:cNvPr id="207360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3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0AB459-48FA-47D1-8158-357EA65ACA32}" type="slidenum">
              <a:rPr lang="en-US"/>
              <a:pPr/>
              <a:t>8</a:t>
            </a:fld>
            <a:endParaRPr lang="en-US"/>
          </a:p>
        </p:txBody>
      </p:sp>
      <p:sp>
        <p:nvSpPr>
          <p:cNvPr id="20264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641661-ACDB-48CF-84D8-5B1F17D7405C}" type="slidenum">
              <a:rPr lang="en-US"/>
              <a:pPr/>
              <a:t>9</a:t>
            </a:fld>
            <a:endParaRPr lang="en-US"/>
          </a:p>
        </p:txBody>
      </p:sp>
      <p:sp>
        <p:nvSpPr>
          <p:cNvPr id="202854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2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 bwMode="ltGray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26" name="Picture 230" descr="Number23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30413" y="436563"/>
            <a:ext cx="1514475" cy="1895475"/>
          </a:xfrm>
          <a:prstGeom prst="rect">
            <a:avLst/>
          </a:prstGeom>
          <a:noFill/>
        </p:spPr>
      </p:pic>
      <p:sp>
        <p:nvSpPr>
          <p:cNvPr id="4327" name="Text Box 231"/>
          <p:cNvSpPr txBox="1">
            <a:spLocks noChangeArrowheads="1"/>
          </p:cNvSpPr>
          <p:nvPr userDrawn="1"/>
        </p:nvSpPr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800">
                <a:solidFill>
                  <a:schemeClr val="bg1"/>
                </a:solidFill>
              </a:rPr>
              <a:t>© 2010 Cengage Learning. All Rights Reserved. May not be scanned, copied or duplicated, or posted to a publicly accessible Web site, in whole or in part. </a:t>
            </a:r>
          </a:p>
        </p:txBody>
      </p:sp>
      <p:sp>
        <p:nvSpPr>
          <p:cNvPr id="4328" name="Text Box 232"/>
          <p:cNvSpPr txBox="1">
            <a:spLocks noChangeArrowheads="1"/>
          </p:cNvSpPr>
          <p:nvPr userDrawn="1"/>
        </p:nvSpPr>
        <p:spPr bwMode="auto">
          <a:xfrm>
            <a:off x="5578475" y="6172200"/>
            <a:ext cx="3749675" cy="3190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r>
              <a:rPr lang="en-US" sz="800">
                <a:effectLst>
                  <a:outerShdw blurRad="38100" dist="38100" dir="2700000" algn="tl">
                    <a:srgbClr val="C0C0C0"/>
                  </a:outerShdw>
                </a:effectLst>
              </a:rPr>
              <a:t>PowerPoint Presentation by Charlie Cook, The University of West Alabama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111F2C0A-4993-4DF1-9EC4-82923E036C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6225"/>
            <a:ext cx="2286000" cy="6078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276225"/>
            <a:ext cx="6705600" cy="6078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50199D14-40E9-42A2-891A-99D04A9CB7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A4BB2212-99A8-4234-A6CE-10EB614EFA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F6D8E825-78A2-495C-AE34-27F0AF80D99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5463" y="1360488"/>
            <a:ext cx="3975100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2963" y="1360488"/>
            <a:ext cx="3975100" cy="499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0CFD9C6B-8BDB-44B1-BB7B-DA06BFDE07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103978C2-CFCB-46D2-AFBC-6E5A743F8C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72EB6044-73BB-48AC-BA36-9D9CDDCAD3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6759D727-59F3-4371-BD44-CFA62CD5AA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2065C75A-5EE4-4C97-92B5-3A86CC93B3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23–</a:t>
            </a:r>
            <a:fld id="{A7C3DCA7-B0CA-4CDF-AC75-F32CF2B301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00800" y="6354763"/>
            <a:ext cx="2209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b" anchorCtr="0" compatLnSpc="1">
            <a:prstTxWarp prst="textNoShape">
              <a:avLst/>
            </a:prstTxWarp>
          </a:bodyPr>
          <a:lstStyle>
            <a:lvl1pPr algn="r">
              <a:defRPr b="1">
                <a:cs typeface="Times New Roman" pitchFamily="18" charset="0"/>
              </a:defRPr>
            </a:lvl1pPr>
          </a:lstStyle>
          <a:p>
            <a:r>
              <a:rPr lang="en-US"/>
              <a:t>23–</a:t>
            </a:r>
            <a:fld id="{4D4A2365-0F0E-4B31-97CB-365E7BCBA3D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81" name="Rectangle 9" descr="Aheader01"/>
          <p:cNvSpPr>
            <a:spLocks noGrp="1" noChangeArrowheads="1"/>
          </p:cNvSpPr>
          <p:nvPr>
            <p:ph type="title"/>
          </p:nvPr>
        </p:nvSpPr>
        <p:spPr bwMode="blackWhite">
          <a:xfrm>
            <a:off x="0" y="276225"/>
            <a:ext cx="9144000" cy="1049338"/>
          </a:xfrm>
          <a:prstGeom prst="rect">
            <a:avLst/>
          </a:prstGeom>
          <a:blipFill dpi="0" rotWithShape="1">
            <a:blip r:embed="rId13" cstate="print"/>
            <a:srcRect/>
            <a:stretch>
              <a:fillRect/>
            </a:stretch>
          </a:blipFill>
          <a:ln w="12700" algn="ctr">
            <a:noFill/>
            <a:miter lim="800000"/>
            <a:headEnd/>
            <a:tailEnd/>
          </a:ln>
          <a:effectLst/>
        </p:spPr>
        <p:txBody>
          <a:bodyPr vert="horz" wrap="square" lIns="91440" tIns="228600" rIns="91440" bIns="914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5463" y="1360488"/>
            <a:ext cx="8102600" cy="4994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3" name="Text Box 11"/>
          <p:cNvSpPr txBox="1">
            <a:spLocks noChangeArrowheads="1"/>
          </p:cNvSpPr>
          <p:nvPr userDrawn="1"/>
        </p:nvSpPr>
        <p:spPr bwMode="auto">
          <a:xfrm>
            <a:off x="0" y="6643688"/>
            <a:ext cx="9144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800"/>
              <a:t>© 2010 Cengage Learning. All Rights Reserved. May not be scanned, copied or duplicated, or posted to a publicly accessible Web site, in whole or in part.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0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0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0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 build="p" bldLvl="3" autoUpdateAnimBg="0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308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marL="233363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marL="233363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ourier New" pitchFamily="49" charset="0"/>
          <a:ea typeface="Arial Unicode MS" pitchFamily="34" charset="-128"/>
          <a:cs typeface="Microsoft Sans Serif" pitchFamily="34" charset="0"/>
        </a:defRPr>
      </a:lvl2pPr>
      <a:lvl3pPr marL="233363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ourier New" pitchFamily="49" charset="0"/>
          <a:ea typeface="Arial Unicode MS" pitchFamily="34" charset="-128"/>
          <a:cs typeface="Microsoft Sans Serif" pitchFamily="34" charset="0"/>
        </a:defRPr>
      </a:lvl3pPr>
      <a:lvl4pPr marL="233363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ourier New" pitchFamily="49" charset="0"/>
          <a:ea typeface="Arial Unicode MS" pitchFamily="34" charset="-128"/>
          <a:cs typeface="Microsoft Sans Serif" pitchFamily="34" charset="0"/>
        </a:defRPr>
      </a:lvl4pPr>
      <a:lvl5pPr marL="233363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ourier New" pitchFamily="49" charset="0"/>
          <a:ea typeface="Arial Unicode MS" pitchFamily="34" charset="-128"/>
          <a:cs typeface="Microsoft Sans Serif" pitchFamily="34" charset="0"/>
        </a:defRPr>
      </a:lvl5pPr>
      <a:lvl6pPr marL="690563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ourier New" pitchFamily="49" charset="0"/>
          <a:ea typeface="Arial Unicode MS" pitchFamily="34" charset="-128"/>
          <a:cs typeface="Microsoft Sans Serif" pitchFamily="34" charset="0"/>
        </a:defRPr>
      </a:lvl6pPr>
      <a:lvl7pPr marL="1147763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ourier New" pitchFamily="49" charset="0"/>
          <a:ea typeface="Arial Unicode MS" pitchFamily="34" charset="-128"/>
          <a:cs typeface="Microsoft Sans Serif" pitchFamily="34" charset="0"/>
        </a:defRPr>
      </a:lvl7pPr>
      <a:lvl8pPr marL="1604963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ourier New" pitchFamily="49" charset="0"/>
          <a:ea typeface="Arial Unicode MS" pitchFamily="34" charset="-128"/>
          <a:cs typeface="Microsoft Sans Serif" pitchFamily="34" charset="0"/>
        </a:defRPr>
      </a:lvl8pPr>
      <a:lvl9pPr marL="2062163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Courier New" pitchFamily="49" charset="0"/>
          <a:ea typeface="Arial Unicode MS" pitchFamily="34" charset="-128"/>
          <a:cs typeface="Microsoft Sans Serif" pitchFamily="34" charset="0"/>
        </a:defRPr>
      </a:lvl9pPr>
    </p:titleStyle>
    <p:bodyStyle>
      <a:lvl1pPr marL="222250" indent="-222250" algn="l" rtl="0" fontAlgn="base">
        <a:spcBef>
          <a:spcPct val="20000"/>
        </a:spcBef>
        <a:spcAft>
          <a:spcPct val="0"/>
        </a:spcAft>
        <a:buClr>
          <a:srgbClr val="666699"/>
        </a:buClr>
        <a:buChar char="•"/>
        <a:defRPr sz="2800">
          <a:solidFill>
            <a:srgbClr val="006699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625475" indent="-284163" algn="l" rtl="0" fontAlgn="base">
        <a:spcBef>
          <a:spcPct val="20000"/>
        </a:spcBef>
        <a:spcAft>
          <a:spcPct val="0"/>
        </a:spcAft>
        <a:buClr>
          <a:srgbClr val="336699"/>
        </a:buClr>
        <a:buSzPct val="90000"/>
        <a:buFont typeface="Wingdings" pitchFamily="2" charset="2"/>
        <a:buChar char="Ø"/>
        <a:defRPr sz="2400">
          <a:solidFill>
            <a:srgbClr val="993366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2pPr>
      <a:lvl3pPr marL="1030288" indent="-290513" algn="l" rtl="0" fontAlgn="base">
        <a:spcBef>
          <a:spcPct val="20000"/>
        </a:spcBef>
        <a:spcAft>
          <a:spcPct val="0"/>
        </a:spcAft>
        <a:buClr>
          <a:srgbClr val="0099CC"/>
        </a:buClr>
        <a:buSzPct val="75000"/>
        <a:buFont typeface="Wingdings" pitchFamily="2" charset="2"/>
        <a:buChar char="v"/>
        <a:defRPr sz="2000">
          <a:solidFill>
            <a:srgbClr val="006699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3pPr>
      <a:lvl4pPr marL="1366838" indent="-222250" algn="l" rtl="0" fontAlgn="base">
        <a:spcBef>
          <a:spcPct val="20000"/>
        </a:spcBef>
        <a:spcAft>
          <a:spcPct val="0"/>
        </a:spcAft>
        <a:buClr>
          <a:schemeClr val="bg2"/>
        </a:buClr>
        <a:buChar char="–"/>
        <a:defRPr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4pPr>
      <a:lvl5pPr marL="1657350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5pPr>
      <a:lvl6pPr marL="2114550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6pPr>
      <a:lvl7pPr marL="2571750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7pPr>
      <a:lvl8pPr marL="3028950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8pPr>
      <a:lvl9pPr marL="3486150" indent="-173038" algn="l" rtl="0" fontAlgn="base">
        <a:spcBef>
          <a:spcPct val="20000"/>
        </a:spcBef>
        <a:spcAft>
          <a:spcPct val="0"/>
        </a:spcAft>
        <a:buClr>
          <a:schemeClr val="bg2"/>
        </a:buClr>
        <a:buChar char="•"/>
        <a:defRPr sz="1600">
          <a:solidFill>
            <a:srgbClr val="993300"/>
          </a:solidFill>
          <a:effectLst>
            <a:outerShdw blurRad="38100" dist="38100" dir="2700000" algn="tl">
              <a:srgbClr val="C0C0C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3" name="Text Box 55"/>
          <p:cNvSpPr txBox="1">
            <a:spLocks noChangeArrowheads="1"/>
          </p:cNvSpPr>
          <p:nvPr/>
        </p:nvSpPr>
        <p:spPr bwMode="auto">
          <a:xfrm>
            <a:off x="2103438" y="2262188"/>
            <a:ext cx="62166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Managing Risk in </a:t>
            </a:r>
            <a:br>
              <a:rPr lang="en-US" sz="40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en-US" sz="400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the Small Business</a:t>
            </a:r>
          </a:p>
        </p:txBody>
      </p:sp>
      <p:sp>
        <p:nvSpPr>
          <p:cNvPr id="2104" name="Text Box 56"/>
          <p:cNvSpPr txBox="1">
            <a:spLocks noChangeArrowheads="1"/>
          </p:cNvSpPr>
          <p:nvPr/>
        </p:nvSpPr>
        <p:spPr bwMode="auto">
          <a:xfrm>
            <a:off x="2193925" y="4068763"/>
            <a:ext cx="4572000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000000"/>
            </a:outerShdw>
          </a:effectLst>
        </p:spPr>
        <p:txBody>
          <a:bodyPr lIns="274320"/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chemeClr val="bg1"/>
                </a:solidFill>
                <a:cs typeface="Tahoma" pitchFamily="34" charset="0"/>
              </a:rPr>
              <a:t>PART 5 </a:t>
            </a:r>
            <a:br>
              <a:rPr lang="en-US" sz="1800">
                <a:solidFill>
                  <a:schemeClr val="bg1"/>
                </a:solidFill>
                <a:cs typeface="Tahoma" pitchFamily="34" charset="0"/>
              </a:rPr>
            </a:br>
            <a:r>
              <a:rPr lang="en-US" sz="1800">
                <a:solidFill>
                  <a:schemeClr val="bg1"/>
                </a:solidFill>
                <a:cs typeface="Tahoma" pitchFamily="34" charset="0"/>
              </a:rPr>
              <a:t>Managing Growth in the Small Business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9AB7067A-C3A8-4EDA-A94F-E5A6539A2FBD}" type="slidenum">
              <a:rPr lang="en-US"/>
              <a:pPr/>
              <a:t>10</a:t>
            </a:fld>
            <a:endParaRPr lang="en-US"/>
          </a:p>
        </p:txBody>
      </p:sp>
      <p:sp>
        <p:nvSpPr>
          <p:cNvPr id="2029572" name="Rectangle 4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5761038" cy="1049338"/>
          </a:xfrm>
        </p:spPr>
        <p:txBody>
          <a:bodyPr/>
          <a:lstStyle/>
          <a:p>
            <a:r>
              <a:rPr lang="en-US"/>
              <a:t>Torts: Types of Damages</a:t>
            </a:r>
          </a:p>
        </p:txBody>
      </p:sp>
      <p:sp>
        <p:nvSpPr>
          <p:cNvPr id="202957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Economic Damages</a:t>
            </a:r>
          </a:p>
          <a:p>
            <a:pPr lvl="1"/>
            <a:r>
              <a:rPr lang="en-US"/>
              <a:t>Compensatory damages related to an economic loss, such as medical expense, loss of income, or the cost of property replacement/restoration </a:t>
            </a:r>
          </a:p>
          <a:p>
            <a:r>
              <a:rPr lang="en-US"/>
              <a:t>Noneconomic Damages</a:t>
            </a:r>
          </a:p>
          <a:p>
            <a:pPr lvl="1"/>
            <a:r>
              <a:rPr lang="en-US"/>
              <a:t>Compensatory damages for such losses as pain and suffering, mental anguish, and loss of consortium</a:t>
            </a:r>
          </a:p>
          <a:p>
            <a:r>
              <a:rPr lang="en-US"/>
              <a:t>Punitive Damages</a:t>
            </a:r>
          </a:p>
          <a:p>
            <a:pPr lvl="1"/>
            <a:r>
              <a:rPr lang="en-US"/>
              <a:t>Damages intended to punish wrongdoers for gross negligence or a callous disregard for the interests of others and to have a deterrent effect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DB56A51F-CE04-4B32-B388-267AC950F61E}" type="slidenum">
              <a:rPr lang="en-US"/>
              <a:pPr/>
              <a:t>11</a:t>
            </a:fld>
            <a:endParaRPr lang="en-US"/>
          </a:p>
        </p:txBody>
      </p:sp>
      <p:sp>
        <p:nvSpPr>
          <p:cNvPr id="2076674" name="Rectangle 2" descr="A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 Liability</a:t>
            </a:r>
          </a:p>
        </p:txBody>
      </p:sp>
      <p:sp>
        <p:nvSpPr>
          <p:cNvPr id="207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35000"/>
              </a:spcBef>
            </a:pPr>
            <a:r>
              <a:rPr lang="en-US" sz="2400"/>
              <a:t>Manufacturing Defect</a:t>
            </a:r>
          </a:p>
          <a:p>
            <a:pPr lvl="1">
              <a:spcBef>
                <a:spcPct val="35000"/>
              </a:spcBef>
            </a:pPr>
            <a:r>
              <a:rPr lang="en-US" sz="2000"/>
              <a:t>A defect resulting from a problem that occurs during the manufacturing process causing the product to subsequently not be made according to specifications. </a:t>
            </a:r>
          </a:p>
          <a:p>
            <a:pPr>
              <a:spcBef>
                <a:spcPct val="35000"/>
              </a:spcBef>
            </a:pPr>
            <a:r>
              <a:rPr lang="en-US" sz="2400"/>
              <a:t>Design Defect</a:t>
            </a:r>
          </a:p>
          <a:p>
            <a:pPr lvl="1">
              <a:spcBef>
                <a:spcPct val="35000"/>
              </a:spcBef>
            </a:pPr>
            <a:r>
              <a:rPr lang="en-US" sz="2000"/>
              <a:t>A defect resulting from a dangerous design, even though the product was made according to specifications.</a:t>
            </a:r>
          </a:p>
          <a:p>
            <a:pPr>
              <a:spcBef>
                <a:spcPct val="35000"/>
              </a:spcBef>
            </a:pPr>
            <a:r>
              <a:rPr lang="en-US" sz="2400"/>
              <a:t>Marketing Defect</a:t>
            </a:r>
          </a:p>
          <a:p>
            <a:pPr lvl="1">
              <a:spcBef>
                <a:spcPct val="35000"/>
              </a:spcBef>
            </a:pPr>
            <a:r>
              <a:rPr lang="en-US" sz="2000"/>
              <a:t>A defect resulting from failure to convey to the user that hazards are associated with a product or to provide adequate instructions on safe product use.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CF415CDA-DAF0-4194-B554-1E98313AC20D}" type="slidenum">
              <a:rPr lang="en-US"/>
              <a:pPr/>
              <a:t>12</a:t>
            </a:fld>
            <a:endParaRPr lang="en-US"/>
          </a:p>
        </p:txBody>
      </p:sp>
      <p:sp>
        <p:nvSpPr>
          <p:cNvPr id="2033669" name="Rectangle 5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4754563" cy="1049338"/>
          </a:xfrm>
        </p:spPr>
        <p:txBody>
          <a:bodyPr/>
          <a:lstStyle/>
          <a:p>
            <a:r>
              <a:rPr lang="en-US"/>
              <a:t>Personnel Risks</a:t>
            </a:r>
          </a:p>
        </p:txBody>
      </p:sp>
      <p:sp>
        <p:nvSpPr>
          <p:cNvPr id="2033670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Personnel Risks</a:t>
            </a:r>
          </a:p>
          <a:p>
            <a:pPr lvl="1"/>
            <a:r>
              <a:rPr lang="en-US"/>
              <a:t>Risks that directly affect individual employees, but may have an indirect impact on a business as well.</a:t>
            </a:r>
          </a:p>
          <a:p>
            <a:pPr lvl="2"/>
            <a:r>
              <a:rPr lang="en-US"/>
              <a:t>Premature death</a:t>
            </a:r>
          </a:p>
          <a:p>
            <a:pPr lvl="2"/>
            <a:r>
              <a:rPr lang="en-US"/>
              <a:t>Poor health</a:t>
            </a:r>
          </a:p>
          <a:p>
            <a:pPr lvl="2"/>
            <a:r>
              <a:rPr lang="en-US"/>
              <a:t>Insufficient retirement income</a:t>
            </a:r>
          </a:p>
        </p:txBody>
      </p:sp>
      <p:pic>
        <p:nvPicPr>
          <p:cNvPr id="2033668" name="Picture 4" descr="PE07182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52975" y="3017838"/>
            <a:ext cx="3659188" cy="3246437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67917095-B7BC-40EE-B119-65215FF42A22}" type="slidenum">
              <a:rPr lang="en-US"/>
              <a:pPr/>
              <a:t>13</a:t>
            </a:fld>
            <a:endParaRPr lang="en-US"/>
          </a:p>
        </p:txBody>
      </p:sp>
      <p:sp>
        <p:nvSpPr>
          <p:cNvPr id="2035716" name="Rectangle 4" descr="A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Management</a:t>
            </a:r>
          </a:p>
        </p:txBody>
      </p:sp>
      <p:sp>
        <p:nvSpPr>
          <p:cNvPr id="203571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/>
              <a:t>Risk Management</a:t>
            </a:r>
          </a:p>
          <a:p>
            <a:pPr lvl="1">
              <a:spcBef>
                <a:spcPct val="50000"/>
              </a:spcBef>
            </a:pPr>
            <a:r>
              <a:rPr lang="en-US"/>
              <a:t>Ways of coping with risk that are designed to preserve assets and the earning power of a firm.</a:t>
            </a:r>
          </a:p>
          <a:p>
            <a:pPr lvl="1">
              <a:spcBef>
                <a:spcPct val="50000"/>
              </a:spcBef>
            </a:pPr>
            <a:r>
              <a:rPr lang="en-US"/>
              <a:t>Involves finding the best way possible to reduce the cost of dealing with risk.</a:t>
            </a:r>
          </a:p>
          <a:p>
            <a:pPr lvl="1">
              <a:spcBef>
                <a:spcPct val="50000"/>
              </a:spcBef>
            </a:pPr>
            <a:r>
              <a:rPr lang="en-US"/>
              <a:t>Insurance is only one of several approaches to minimizing the pure risks a firm is sure to encounter.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FAB5D3CB-BBA7-4DD8-B59F-0833333D2E05}" type="slidenum">
              <a:rPr lang="en-US"/>
              <a:pPr/>
              <a:t>14</a:t>
            </a:fld>
            <a:endParaRPr lang="en-US"/>
          </a:p>
        </p:txBody>
      </p:sp>
      <p:sp>
        <p:nvSpPr>
          <p:cNvPr id="2037762" name="AutoShape 2"/>
          <p:cNvSpPr>
            <a:spLocks noChangeArrowheads="1"/>
          </p:cNvSpPr>
          <p:nvPr/>
        </p:nvSpPr>
        <p:spPr bwMode="ltGray">
          <a:xfrm>
            <a:off x="641350" y="1125538"/>
            <a:ext cx="7862888" cy="4662487"/>
          </a:xfrm>
          <a:prstGeom prst="roundRect">
            <a:avLst>
              <a:gd name="adj" fmla="val 6551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9525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7764" name="Group 4"/>
          <p:cNvGrpSpPr>
            <a:grpSpLocks/>
          </p:cNvGrpSpPr>
          <p:nvPr/>
        </p:nvGrpSpPr>
        <p:grpSpPr bwMode="auto">
          <a:xfrm>
            <a:off x="2605088" y="1714500"/>
            <a:ext cx="639762" cy="1044575"/>
            <a:chOff x="576" y="1008"/>
            <a:chExt cx="403" cy="658"/>
          </a:xfrm>
        </p:grpSpPr>
        <p:sp>
          <p:nvSpPr>
            <p:cNvPr id="2037765" name="Freeform 5"/>
            <p:cNvSpPr>
              <a:spLocks/>
            </p:cNvSpPr>
            <p:nvPr/>
          </p:nvSpPr>
          <p:spPr bwMode="blackWhite">
            <a:xfrm>
              <a:off x="576" y="1008"/>
              <a:ext cx="403" cy="5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28"/>
                </a:cxn>
                <a:cxn ang="0">
                  <a:pos x="480" y="528"/>
                </a:cxn>
              </a:cxnLst>
              <a:rect l="0" t="0" r="r" b="b"/>
              <a:pathLst>
                <a:path w="480" h="528">
                  <a:moveTo>
                    <a:pt x="0" y="0"/>
                  </a:moveTo>
                  <a:lnTo>
                    <a:pt x="0" y="528"/>
                  </a:lnTo>
                  <a:lnTo>
                    <a:pt x="480" y="528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sm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7766" name="Oval 6"/>
            <p:cNvSpPr>
              <a:spLocks noChangeArrowheads="1"/>
            </p:cNvSpPr>
            <p:nvPr/>
          </p:nvSpPr>
          <p:spPr bwMode="auto">
            <a:xfrm>
              <a:off x="634" y="1494"/>
              <a:ext cx="172" cy="17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1"/>
                <a:t>1</a:t>
              </a:r>
            </a:p>
          </p:txBody>
        </p:sp>
      </p:grpSp>
      <p:sp>
        <p:nvSpPr>
          <p:cNvPr id="2037767" name="Rectangle 7"/>
          <p:cNvSpPr>
            <a:spLocks noChangeArrowheads="1"/>
          </p:cNvSpPr>
          <p:nvPr/>
        </p:nvSpPr>
        <p:spPr bwMode="blackWhite">
          <a:xfrm>
            <a:off x="3187700" y="4297363"/>
            <a:ext cx="4127500" cy="4508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000"/>
              <a:t>Implement the decision.</a:t>
            </a:r>
          </a:p>
        </p:txBody>
      </p:sp>
      <p:sp>
        <p:nvSpPr>
          <p:cNvPr id="2037768" name="Rectangle 8"/>
          <p:cNvSpPr>
            <a:spLocks noChangeArrowheads="1"/>
          </p:cNvSpPr>
          <p:nvPr/>
        </p:nvSpPr>
        <p:spPr bwMode="blackWhite">
          <a:xfrm>
            <a:off x="3187700" y="3017838"/>
            <a:ext cx="4127500" cy="4508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000"/>
              <a:t>Evaluate risks.</a:t>
            </a:r>
          </a:p>
        </p:txBody>
      </p:sp>
      <p:sp>
        <p:nvSpPr>
          <p:cNvPr id="2037769" name="AutoShape 9"/>
          <p:cNvSpPr>
            <a:spLocks noChangeArrowheads="1"/>
          </p:cNvSpPr>
          <p:nvPr/>
        </p:nvSpPr>
        <p:spPr bwMode="auto">
          <a:xfrm>
            <a:off x="2176463" y="1536700"/>
            <a:ext cx="4992687" cy="611188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 algn="ctr">
            <a:solidFill>
              <a:srgbClr val="EAEAEA"/>
            </a:solidFill>
            <a:round/>
            <a:headEnd/>
            <a:tailEnd/>
          </a:ln>
          <a:effectLst>
            <a:outerShdw dist="89803" dir="2700000" algn="ctr" rotWithShape="0">
              <a:srgbClr val="336600">
                <a:alpha val="50000"/>
              </a:srgbClr>
            </a:outerShdw>
          </a:effectLst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rebuchet MS" pitchFamily="34" charset="0"/>
              </a:rPr>
              <a:t>The Process of Risk Management</a:t>
            </a:r>
          </a:p>
        </p:txBody>
      </p:sp>
      <p:sp>
        <p:nvSpPr>
          <p:cNvPr id="2037770" name="Rectangle 10"/>
          <p:cNvSpPr>
            <a:spLocks noChangeArrowheads="1"/>
          </p:cNvSpPr>
          <p:nvPr/>
        </p:nvSpPr>
        <p:spPr bwMode="blackWhite">
          <a:xfrm>
            <a:off x="3187700" y="2387600"/>
            <a:ext cx="4127500" cy="4508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000"/>
              <a:t>Identify and understand risks.</a:t>
            </a:r>
          </a:p>
        </p:txBody>
      </p:sp>
      <p:sp>
        <p:nvSpPr>
          <p:cNvPr id="2037771" name="Rectangle 11"/>
          <p:cNvSpPr>
            <a:spLocks noChangeArrowheads="1"/>
          </p:cNvSpPr>
          <p:nvPr/>
        </p:nvSpPr>
        <p:spPr bwMode="blackWhite">
          <a:xfrm>
            <a:off x="3187700" y="3652838"/>
            <a:ext cx="4127500" cy="4508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000"/>
              <a:t>Select methods to manage risks.</a:t>
            </a:r>
          </a:p>
        </p:txBody>
      </p:sp>
      <p:grpSp>
        <p:nvGrpSpPr>
          <p:cNvPr id="2037772" name="Group 12"/>
          <p:cNvGrpSpPr>
            <a:grpSpLocks/>
          </p:cNvGrpSpPr>
          <p:nvPr/>
        </p:nvGrpSpPr>
        <p:grpSpPr bwMode="auto">
          <a:xfrm>
            <a:off x="2605088" y="2332038"/>
            <a:ext cx="639762" cy="1044575"/>
            <a:chOff x="576" y="1008"/>
            <a:chExt cx="403" cy="658"/>
          </a:xfrm>
        </p:grpSpPr>
        <p:sp>
          <p:nvSpPr>
            <p:cNvPr id="2037773" name="Freeform 13"/>
            <p:cNvSpPr>
              <a:spLocks/>
            </p:cNvSpPr>
            <p:nvPr/>
          </p:nvSpPr>
          <p:spPr bwMode="blackWhite">
            <a:xfrm>
              <a:off x="576" y="1008"/>
              <a:ext cx="403" cy="5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28"/>
                </a:cxn>
                <a:cxn ang="0">
                  <a:pos x="480" y="528"/>
                </a:cxn>
              </a:cxnLst>
              <a:rect l="0" t="0" r="r" b="b"/>
              <a:pathLst>
                <a:path w="480" h="528">
                  <a:moveTo>
                    <a:pt x="0" y="0"/>
                  </a:moveTo>
                  <a:lnTo>
                    <a:pt x="0" y="528"/>
                  </a:lnTo>
                  <a:lnTo>
                    <a:pt x="480" y="528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sm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7774" name="Oval 14"/>
            <p:cNvSpPr>
              <a:spLocks noChangeArrowheads="1"/>
            </p:cNvSpPr>
            <p:nvPr/>
          </p:nvSpPr>
          <p:spPr bwMode="auto">
            <a:xfrm>
              <a:off x="634" y="1494"/>
              <a:ext cx="172" cy="17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1"/>
                <a:t>2</a:t>
              </a:r>
            </a:p>
          </p:txBody>
        </p:sp>
      </p:grpSp>
      <p:grpSp>
        <p:nvGrpSpPr>
          <p:cNvPr id="2037775" name="Group 15"/>
          <p:cNvGrpSpPr>
            <a:grpSpLocks/>
          </p:cNvGrpSpPr>
          <p:nvPr/>
        </p:nvGrpSpPr>
        <p:grpSpPr bwMode="auto">
          <a:xfrm>
            <a:off x="2605088" y="2971800"/>
            <a:ext cx="639762" cy="1044575"/>
            <a:chOff x="576" y="1008"/>
            <a:chExt cx="403" cy="658"/>
          </a:xfrm>
        </p:grpSpPr>
        <p:sp>
          <p:nvSpPr>
            <p:cNvPr id="2037776" name="Freeform 16"/>
            <p:cNvSpPr>
              <a:spLocks/>
            </p:cNvSpPr>
            <p:nvPr/>
          </p:nvSpPr>
          <p:spPr bwMode="blackWhite">
            <a:xfrm>
              <a:off x="576" y="1008"/>
              <a:ext cx="403" cy="5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28"/>
                </a:cxn>
                <a:cxn ang="0">
                  <a:pos x="480" y="528"/>
                </a:cxn>
              </a:cxnLst>
              <a:rect l="0" t="0" r="r" b="b"/>
              <a:pathLst>
                <a:path w="480" h="528">
                  <a:moveTo>
                    <a:pt x="0" y="0"/>
                  </a:moveTo>
                  <a:lnTo>
                    <a:pt x="0" y="528"/>
                  </a:lnTo>
                  <a:lnTo>
                    <a:pt x="480" y="528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sm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7777" name="Oval 17"/>
            <p:cNvSpPr>
              <a:spLocks noChangeArrowheads="1"/>
            </p:cNvSpPr>
            <p:nvPr/>
          </p:nvSpPr>
          <p:spPr bwMode="auto">
            <a:xfrm>
              <a:off x="634" y="1494"/>
              <a:ext cx="172" cy="17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1"/>
                <a:t>3</a:t>
              </a:r>
            </a:p>
          </p:txBody>
        </p:sp>
      </p:grpSp>
      <p:grpSp>
        <p:nvGrpSpPr>
          <p:cNvPr id="2037778" name="Group 18"/>
          <p:cNvGrpSpPr>
            <a:grpSpLocks/>
          </p:cNvGrpSpPr>
          <p:nvPr/>
        </p:nvGrpSpPr>
        <p:grpSpPr bwMode="auto">
          <a:xfrm>
            <a:off x="2605088" y="3611563"/>
            <a:ext cx="639762" cy="1044575"/>
            <a:chOff x="576" y="1008"/>
            <a:chExt cx="403" cy="658"/>
          </a:xfrm>
        </p:grpSpPr>
        <p:sp>
          <p:nvSpPr>
            <p:cNvPr id="2037779" name="Freeform 19"/>
            <p:cNvSpPr>
              <a:spLocks/>
            </p:cNvSpPr>
            <p:nvPr/>
          </p:nvSpPr>
          <p:spPr bwMode="blackWhite">
            <a:xfrm>
              <a:off x="576" y="1008"/>
              <a:ext cx="403" cy="5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28"/>
                </a:cxn>
                <a:cxn ang="0">
                  <a:pos x="480" y="528"/>
                </a:cxn>
              </a:cxnLst>
              <a:rect l="0" t="0" r="r" b="b"/>
              <a:pathLst>
                <a:path w="480" h="528">
                  <a:moveTo>
                    <a:pt x="0" y="0"/>
                  </a:moveTo>
                  <a:lnTo>
                    <a:pt x="0" y="528"/>
                  </a:lnTo>
                  <a:lnTo>
                    <a:pt x="480" y="528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sm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7780" name="Oval 20"/>
            <p:cNvSpPr>
              <a:spLocks noChangeArrowheads="1"/>
            </p:cNvSpPr>
            <p:nvPr/>
          </p:nvSpPr>
          <p:spPr bwMode="auto">
            <a:xfrm>
              <a:off x="634" y="1494"/>
              <a:ext cx="172" cy="17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1"/>
                <a:t>4</a:t>
              </a:r>
            </a:p>
          </p:txBody>
        </p:sp>
      </p:grpSp>
      <p:sp>
        <p:nvSpPr>
          <p:cNvPr id="2037781" name="Rectangle 21"/>
          <p:cNvSpPr>
            <a:spLocks noChangeArrowheads="1"/>
          </p:cNvSpPr>
          <p:nvPr/>
        </p:nvSpPr>
        <p:spPr bwMode="blackWhite">
          <a:xfrm>
            <a:off x="3187700" y="4932363"/>
            <a:ext cx="4127500" cy="4508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50000"/>
              </a:spcBef>
            </a:pPr>
            <a:r>
              <a:rPr lang="en-US" sz="2000"/>
              <a:t>Review and evaluate.</a:t>
            </a:r>
          </a:p>
        </p:txBody>
      </p:sp>
      <p:grpSp>
        <p:nvGrpSpPr>
          <p:cNvPr id="2037782" name="Group 22"/>
          <p:cNvGrpSpPr>
            <a:grpSpLocks/>
          </p:cNvGrpSpPr>
          <p:nvPr/>
        </p:nvGrpSpPr>
        <p:grpSpPr bwMode="auto">
          <a:xfrm>
            <a:off x="2605088" y="4251325"/>
            <a:ext cx="639762" cy="1044575"/>
            <a:chOff x="576" y="1008"/>
            <a:chExt cx="403" cy="658"/>
          </a:xfrm>
        </p:grpSpPr>
        <p:sp>
          <p:nvSpPr>
            <p:cNvPr id="2037783" name="Freeform 23"/>
            <p:cNvSpPr>
              <a:spLocks/>
            </p:cNvSpPr>
            <p:nvPr/>
          </p:nvSpPr>
          <p:spPr bwMode="blackWhite">
            <a:xfrm>
              <a:off x="576" y="1008"/>
              <a:ext cx="403" cy="5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528"/>
                </a:cxn>
                <a:cxn ang="0">
                  <a:pos x="480" y="528"/>
                </a:cxn>
              </a:cxnLst>
              <a:rect l="0" t="0" r="r" b="b"/>
              <a:pathLst>
                <a:path w="480" h="528">
                  <a:moveTo>
                    <a:pt x="0" y="0"/>
                  </a:moveTo>
                  <a:lnTo>
                    <a:pt x="0" y="528"/>
                  </a:lnTo>
                  <a:lnTo>
                    <a:pt x="480" y="528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sm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7784" name="Oval 24"/>
            <p:cNvSpPr>
              <a:spLocks noChangeArrowheads="1"/>
            </p:cNvSpPr>
            <p:nvPr/>
          </p:nvSpPr>
          <p:spPr bwMode="auto">
            <a:xfrm>
              <a:off x="634" y="1494"/>
              <a:ext cx="172" cy="172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600" b="1"/>
                <a:t>5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08F242CC-C697-406E-AC12-8FB083A0B96E}" type="slidenum">
              <a:rPr lang="en-US"/>
              <a:pPr/>
              <a:t>15</a:t>
            </a:fld>
            <a:endParaRPr lang="en-US"/>
          </a:p>
        </p:txBody>
      </p:sp>
      <p:sp>
        <p:nvSpPr>
          <p:cNvPr id="1996802" name="Rectangle 2" descr="Aheader01"/>
          <p:cNvSpPr>
            <a:spLocks noChangeArrowheads="1"/>
          </p:cNvSpPr>
          <p:nvPr>
            <p:ph type="title" idx="4294967295"/>
          </p:nvPr>
        </p:nvSpPr>
        <p:spPr>
          <a:xfrm>
            <a:off x="312738" y="276225"/>
            <a:ext cx="8489950" cy="409575"/>
          </a:xfrm>
          <a:noFill/>
          <a:ln/>
        </p:spPr>
        <p:txBody>
          <a:bodyPr tIns="45720" bIns="45720" anchor="b"/>
          <a:lstStyle/>
          <a:p>
            <a:pPr marL="1482725" indent="-1482725"/>
            <a:r>
              <a:rPr lang="en-US" sz="2000">
                <a:solidFill>
                  <a:srgbClr val="C0C0C0"/>
                </a:solidFill>
                <a:latin typeface="Arial" pitchFamily="34" charset="0"/>
              </a:rPr>
              <a:t>Exhibit</a:t>
            </a:r>
            <a:r>
              <a:rPr lang="en-US" sz="1800">
                <a:solidFill>
                  <a:srgbClr val="CC9900"/>
                </a:solidFill>
                <a:latin typeface="Arial" pitchFamily="34" charset="0"/>
              </a:rPr>
              <a:t> 23.3</a:t>
            </a:r>
            <a:r>
              <a:rPr lang="en-US" sz="1600" b="0">
                <a:latin typeface="Book Antiqua" pitchFamily="18" charset="0"/>
              </a:rPr>
              <a:t>	</a:t>
            </a:r>
            <a:r>
              <a:rPr lang="en-US" sz="1800">
                <a:solidFill>
                  <a:srgbClr val="006600"/>
                </a:solidFill>
                <a:latin typeface="Comic Sans MS" pitchFamily="66" charset="0"/>
                <a:cs typeface="Arial Unicode MS" pitchFamily="34" charset="-128"/>
              </a:rPr>
              <a:t>Risks on the Road to Success</a:t>
            </a:r>
          </a:p>
        </p:txBody>
      </p:sp>
      <p:sp>
        <p:nvSpPr>
          <p:cNvPr id="1996803" name="Line 3"/>
          <p:cNvSpPr>
            <a:spLocks noChangeShapeType="1"/>
          </p:cNvSpPr>
          <p:nvPr/>
        </p:nvSpPr>
        <p:spPr bwMode="auto">
          <a:xfrm>
            <a:off x="377825" y="685800"/>
            <a:ext cx="8401050" cy="0"/>
          </a:xfrm>
          <a:prstGeom prst="line">
            <a:avLst/>
          </a:prstGeom>
          <a:noFill/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pic>
        <p:nvPicPr>
          <p:cNvPr id="1996804" name="Picture 4" descr="210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23975" y="1062038"/>
            <a:ext cx="6492875" cy="5102225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DE41A87F-61C1-4C93-BEDD-F61B5B70A298}" type="slidenum">
              <a:rPr lang="en-US"/>
              <a:pPr/>
              <a:t>16</a:t>
            </a:fld>
            <a:endParaRPr lang="en-US"/>
          </a:p>
        </p:txBody>
      </p:sp>
      <p:sp>
        <p:nvSpPr>
          <p:cNvPr id="2078724" name="Rectangle 4" descr="A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Risk Management and the Small Business</a:t>
            </a:r>
          </a:p>
        </p:txBody>
      </p:sp>
      <p:sp>
        <p:nvSpPr>
          <p:cNvPr id="2078725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40000"/>
              </a:spcBef>
            </a:pPr>
            <a:r>
              <a:rPr lang="en-US"/>
              <a:t>Risk Management Differences from Large Firms:</a:t>
            </a:r>
          </a:p>
          <a:p>
            <a:pPr lvl="1">
              <a:spcBef>
                <a:spcPct val="40000"/>
              </a:spcBef>
            </a:pPr>
            <a:r>
              <a:rPr lang="en-US"/>
              <a:t>Small businesses pay insufficient attention to analyzing potential risk.</a:t>
            </a:r>
          </a:p>
          <a:p>
            <a:pPr lvl="1">
              <a:spcBef>
                <a:spcPct val="40000"/>
              </a:spcBef>
            </a:pPr>
            <a:r>
              <a:rPr lang="en-US"/>
              <a:t>Large firms can assign responsibilities for risk management to a specialized staff manager.</a:t>
            </a:r>
          </a:p>
          <a:p>
            <a:pPr lvl="1">
              <a:spcBef>
                <a:spcPct val="40000"/>
              </a:spcBef>
            </a:pPr>
            <a:r>
              <a:rPr lang="en-US"/>
              <a:t>Risk management is not something that requires immediate attention—until something happens.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5E18FA4F-5F96-4CE2-8D10-A40208563151}" type="slidenum">
              <a:rPr lang="en-US"/>
              <a:pPr/>
              <a:t>17</a:t>
            </a:fld>
            <a:endParaRPr lang="en-US"/>
          </a:p>
        </p:txBody>
      </p:sp>
      <p:sp>
        <p:nvSpPr>
          <p:cNvPr id="1994754" name="Rectangle 2" descr="Aheader01"/>
          <p:cNvSpPr>
            <a:spLocks noChangeArrowheads="1"/>
          </p:cNvSpPr>
          <p:nvPr>
            <p:ph type="title" idx="4294967295"/>
          </p:nvPr>
        </p:nvSpPr>
        <p:spPr>
          <a:xfrm>
            <a:off x="314325" y="276225"/>
            <a:ext cx="8489950" cy="409575"/>
          </a:xfrm>
          <a:noFill/>
          <a:ln/>
        </p:spPr>
        <p:txBody>
          <a:bodyPr tIns="45720" bIns="45720" anchor="b"/>
          <a:lstStyle/>
          <a:p>
            <a:pPr marL="1606550" indent="-1606550"/>
            <a:r>
              <a:rPr lang="en-US" sz="2000">
                <a:solidFill>
                  <a:srgbClr val="C0C0C0"/>
                </a:solidFill>
                <a:latin typeface="Arial" pitchFamily="34" charset="0"/>
              </a:rPr>
              <a:t>Exhibit</a:t>
            </a:r>
            <a:r>
              <a:rPr lang="en-US" sz="1800">
                <a:solidFill>
                  <a:srgbClr val="CC9900"/>
                </a:solidFill>
                <a:latin typeface="Arial" pitchFamily="34" charset="0"/>
              </a:rPr>
              <a:t> 23.2</a:t>
            </a:r>
            <a:r>
              <a:rPr lang="en-US" sz="1600" b="0">
                <a:latin typeface="Book Antiqua" pitchFamily="18" charset="0"/>
              </a:rPr>
              <a:t>	</a:t>
            </a:r>
            <a:r>
              <a:rPr lang="en-US" sz="1800">
                <a:solidFill>
                  <a:srgbClr val="006600"/>
                </a:solidFill>
                <a:latin typeface="Comic Sans MS" pitchFamily="66" charset="0"/>
                <a:cs typeface="Arial Unicode MS" pitchFamily="34" charset="-128"/>
              </a:rPr>
              <a:t>Risk-Taking Begins Early</a:t>
            </a:r>
          </a:p>
        </p:txBody>
      </p:sp>
      <p:sp>
        <p:nvSpPr>
          <p:cNvPr id="1994755" name="Line 3"/>
          <p:cNvSpPr>
            <a:spLocks noChangeShapeType="1"/>
          </p:cNvSpPr>
          <p:nvPr/>
        </p:nvSpPr>
        <p:spPr bwMode="auto">
          <a:xfrm>
            <a:off x="377825" y="685800"/>
            <a:ext cx="8401050" cy="0"/>
          </a:xfrm>
          <a:prstGeom prst="line">
            <a:avLst/>
          </a:prstGeom>
          <a:noFill/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994756" name="Rectangle 4"/>
          <p:cNvSpPr>
            <a:spLocks noChangeArrowheads="1"/>
          </p:cNvSpPr>
          <p:nvPr/>
        </p:nvSpPr>
        <p:spPr bwMode="auto">
          <a:xfrm>
            <a:off x="420688" y="6264275"/>
            <a:ext cx="1328737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© Harley I. Schwadron</a:t>
            </a:r>
          </a:p>
        </p:txBody>
      </p:sp>
      <p:pic>
        <p:nvPicPr>
          <p:cNvPr id="1994757" name="Picture 5" descr="210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8313" y="1160463"/>
            <a:ext cx="5668962" cy="5011737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F038DEB8-5411-4454-9181-EE7CB0315DDD}" type="slidenum">
              <a:rPr lang="en-US"/>
              <a:pPr/>
              <a:t>18</a:t>
            </a:fld>
            <a:endParaRPr lang="en-US"/>
          </a:p>
        </p:txBody>
      </p:sp>
      <p:sp>
        <p:nvSpPr>
          <p:cNvPr id="2050050" name="AutoShape 2"/>
          <p:cNvSpPr>
            <a:spLocks noChangeArrowheads="1"/>
          </p:cNvSpPr>
          <p:nvPr/>
        </p:nvSpPr>
        <p:spPr bwMode="ltGray">
          <a:xfrm>
            <a:off x="641350" y="1325563"/>
            <a:ext cx="7862888" cy="4846637"/>
          </a:xfrm>
          <a:prstGeom prst="roundRect">
            <a:avLst>
              <a:gd name="adj" fmla="val 5764"/>
            </a:avLst>
          </a:prstGeom>
          <a:blipFill dpi="0" rotWithShape="1">
            <a:blip r:embed="rId3" cstate="print"/>
            <a:srcRect/>
            <a:stretch>
              <a:fillRect/>
            </a:stretch>
          </a:blipFill>
          <a:ln w="9525" algn="ctr">
            <a:solidFill>
              <a:srgbClr val="EAEAEA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50051" name="Rectangle 3" descr="Aheader01"/>
          <p:cNvSpPr>
            <a:spLocks noGrp="1" noChangeArrowheads="1"/>
          </p:cNvSpPr>
          <p:nvPr>
            <p:ph type="title" idx="4294967295"/>
          </p:nvPr>
        </p:nvSpPr>
        <p:spPr>
          <a:xfrm>
            <a:off x="90488" y="411163"/>
            <a:ext cx="8961437" cy="639762"/>
          </a:xfrm>
          <a:noFill/>
        </p:spPr>
        <p:txBody>
          <a:bodyPr tIns="91440" anchor="ctr" anchorCtr="1"/>
          <a:lstStyle/>
          <a:p>
            <a:pPr marL="0" algn="ctr"/>
            <a:r>
              <a:rPr lang="en-US" sz="2400"/>
              <a:t>Basic Principles of a Sound Insurance Program</a:t>
            </a:r>
          </a:p>
        </p:txBody>
      </p:sp>
      <p:sp>
        <p:nvSpPr>
          <p:cNvPr id="2050052" name="_s1028"/>
          <p:cNvSpPr>
            <a:spLocks noChangeShapeType="1"/>
          </p:cNvSpPr>
          <p:nvPr/>
        </p:nvSpPr>
        <p:spPr bwMode="auto">
          <a:xfrm flipV="1">
            <a:off x="5121275" y="2609850"/>
            <a:ext cx="1036638" cy="5921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050053" name="_s1028"/>
          <p:cNvSpPr>
            <a:spLocks noChangeShapeType="1"/>
          </p:cNvSpPr>
          <p:nvPr/>
        </p:nvSpPr>
        <p:spPr bwMode="auto">
          <a:xfrm flipH="1" flipV="1">
            <a:off x="2900363" y="2613025"/>
            <a:ext cx="1031875" cy="5905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050054" name="_s1032"/>
          <p:cNvSpPr>
            <a:spLocks noChangeShapeType="1"/>
          </p:cNvSpPr>
          <p:nvPr/>
        </p:nvSpPr>
        <p:spPr bwMode="auto">
          <a:xfrm>
            <a:off x="4543425" y="4286250"/>
            <a:ext cx="0" cy="723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ctr"/>
          <a:lstStyle/>
          <a:p>
            <a:endParaRPr lang="en-US"/>
          </a:p>
        </p:txBody>
      </p:sp>
      <p:sp>
        <p:nvSpPr>
          <p:cNvPr id="2050055" name="AutoShape 7"/>
          <p:cNvSpPr>
            <a:spLocks noChangeArrowheads="1"/>
          </p:cNvSpPr>
          <p:nvPr/>
        </p:nvSpPr>
        <p:spPr bwMode="auto">
          <a:xfrm>
            <a:off x="2925763" y="3197225"/>
            <a:ext cx="3267075" cy="11239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 algn="ctr">
            <a:solidFill>
              <a:srgbClr val="EAEAEA"/>
            </a:solidFill>
            <a:round/>
            <a:headEnd/>
            <a:tailEnd/>
          </a:ln>
          <a:effectLst>
            <a:outerShdw dist="89803" dir="2700000" algn="ctr" rotWithShape="0">
              <a:srgbClr val="336600">
                <a:alpha val="50000"/>
              </a:srgbClr>
            </a:outerShdw>
          </a:effectLst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rebuchet MS" pitchFamily="34" charset="0"/>
              </a:rPr>
              <a:t>Evaluating an Insurance Program </a:t>
            </a:r>
          </a:p>
        </p:txBody>
      </p:sp>
      <p:sp>
        <p:nvSpPr>
          <p:cNvPr id="2050056" name="AutoShape 8"/>
          <p:cNvSpPr>
            <a:spLocks noChangeArrowheads="1"/>
          </p:cNvSpPr>
          <p:nvPr/>
        </p:nvSpPr>
        <p:spPr bwMode="auto">
          <a:xfrm>
            <a:off x="1285875" y="1665288"/>
            <a:ext cx="2901950" cy="1122362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 algn="ctr">
            <a:solidFill>
              <a:srgbClr val="EAEAEA"/>
            </a:solidFill>
            <a:round/>
            <a:headEnd/>
            <a:tailEnd/>
          </a:ln>
          <a:effectLst>
            <a:outerShdw dist="89803" dir="2700000" algn="ctr" rotWithShape="0">
              <a:srgbClr val="336600">
                <a:alpha val="50000"/>
              </a:srgbClr>
            </a:outerShdw>
          </a:effectLst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Trebuchet MS" pitchFamily="34" charset="0"/>
              </a:rPr>
              <a:t>Identify business risks that can be insured</a:t>
            </a:r>
          </a:p>
        </p:txBody>
      </p:sp>
      <p:sp>
        <p:nvSpPr>
          <p:cNvPr id="2050057" name="AutoShape 9"/>
          <p:cNvSpPr>
            <a:spLocks noChangeArrowheads="1"/>
          </p:cNvSpPr>
          <p:nvPr/>
        </p:nvSpPr>
        <p:spPr bwMode="auto">
          <a:xfrm>
            <a:off x="3108325" y="4708525"/>
            <a:ext cx="2901950" cy="112077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 algn="ctr">
            <a:solidFill>
              <a:srgbClr val="EAEAEA"/>
            </a:solidFill>
            <a:round/>
            <a:headEnd/>
            <a:tailEnd/>
          </a:ln>
          <a:effectLst>
            <a:outerShdw dist="89803" dir="2700000" algn="ctr" rotWithShape="0">
              <a:srgbClr val="336600">
                <a:alpha val="50000"/>
              </a:srgbClr>
            </a:outerShdw>
          </a:effectLst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Trebuchet MS" pitchFamily="34" charset="0"/>
              </a:rPr>
              <a:t>Relate premium costs to probability of loss</a:t>
            </a:r>
          </a:p>
        </p:txBody>
      </p:sp>
      <p:sp>
        <p:nvSpPr>
          <p:cNvPr id="2050058" name="AutoShape 10"/>
          <p:cNvSpPr>
            <a:spLocks noChangeArrowheads="1"/>
          </p:cNvSpPr>
          <p:nvPr/>
        </p:nvSpPr>
        <p:spPr bwMode="auto">
          <a:xfrm>
            <a:off x="4895850" y="1666875"/>
            <a:ext cx="2901950" cy="11223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175" algn="ctr">
            <a:solidFill>
              <a:srgbClr val="EAEAEA"/>
            </a:solidFill>
            <a:round/>
            <a:headEnd/>
            <a:tailEnd/>
          </a:ln>
          <a:effectLst>
            <a:outerShdw dist="89803" dir="2700000" algn="ctr" rotWithShape="0">
              <a:srgbClr val="336600">
                <a:alpha val="50000"/>
              </a:srgbClr>
            </a:outerShdw>
          </a:effectLst>
        </p:spPr>
        <p:txBody>
          <a:bodyPr anchor="ctr" anchorCtr="1"/>
          <a:lstStyle/>
          <a:p>
            <a:pPr algn="ctr">
              <a:spcBef>
                <a:spcPct val="50000"/>
              </a:spcBef>
            </a:pPr>
            <a:r>
              <a:rPr lang="en-US" sz="2000" b="1">
                <a:latin typeface="Trebuchet MS" pitchFamily="34" charset="0"/>
              </a:rPr>
              <a:t>Secure coverage for all major potential losses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CE8C06C3-AD1A-4534-BE7F-1B28B72A0E56}" type="slidenum">
              <a:rPr lang="en-US"/>
              <a:pPr/>
              <a:t>19</a:t>
            </a:fld>
            <a:endParaRPr lang="en-US"/>
          </a:p>
        </p:txBody>
      </p:sp>
      <p:sp>
        <p:nvSpPr>
          <p:cNvPr id="2052100" name="Rectangle 4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8412163" cy="1049338"/>
          </a:xfrm>
        </p:spPr>
        <p:txBody>
          <a:bodyPr/>
          <a:lstStyle/>
          <a:p>
            <a:r>
              <a:rPr lang="en-US"/>
              <a:t>Requirements for Obtaining Insurance</a:t>
            </a:r>
          </a:p>
        </p:txBody>
      </p:sp>
      <p:sp>
        <p:nvSpPr>
          <p:cNvPr id="205210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The risk must be calculable so that premiums can be calculated.</a:t>
            </a:r>
          </a:p>
          <a:p>
            <a:r>
              <a:rPr lang="en-US"/>
              <a:t>The risk must exist in large enough numbers to allow the law of averages to work.</a:t>
            </a:r>
          </a:p>
          <a:p>
            <a:r>
              <a:rPr lang="en-US"/>
              <a:t>The insured property must have commercial value.</a:t>
            </a:r>
          </a:p>
          <a:p>
            <a:r>
              <a:rPr lang="en-US"/>
              <a:t>The policyholder must have an insurable interest in the property or person insured.</a:t>
            </a:r>
          </a:p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E1F33F1B-1537-4628-91F8-54C2BAF76CF5}" type="slidenum">
              <a:rPr lang="en-US"/>
              <a:pPr/>
              <a:t>2</a:t>
            </a:fld>
            <a:endParaRPr lang="en-US"/>
          </a:p>
        </p:txBody>
      </p:sp>
      <p:sp>
        <p:nvSpPr>
          <p:cNvPr id="2015236" name="Rectangle 4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3565525" cy="1049338"/>
          </a:xfrm>
        </p:spPr>
        <p:txBody>
          <a:bodyPr/>
          <a:lstStyle/>
          <a:p>
            <a:r>
              <a:rPr lang="en-US"/>
              <a:t>What is Risk?</a:t>
            </a:r>
          </a:p>
        </p:txBody>
      </p:sp>
      <p:sp>
        <p:nvSpPr>
          <p:cNvPr id="201523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Risk</a:t>
            </a:r>
          </a:p>
          <a:p>
            <a:pPr lvl="1"/>
            <a:r>
              <a:rPr lang="en-US" sz="2000"/>
              <a:t>The possibility of suffering harm or loss.</a:t>
            </a:r>
          </a:p>
          <a:p>
            <a:r>
              <a:rPr lang="en-US" sz="2400"/>
              <a:t>Business Risk</a:t>
            </a:r>
          </a:p>
          <a:p>
            <a:pPr lvl="1"/>
            <a:r>
              <a:rPr lang="en-US" sz="2000"/>
              <a:t>The possibility of losses associated with the assets and the earnings potential of a firm.</a:t>
            </a:r>
          </a:p>
          <a:p>
            <a:r>
              <a:rPr lang="en-US" sz="2400"/>
              <a:t>Market Risk</a:t>
            </a:r>
          </a:p>
          <a:p>
            <a:pPr lvl="1"/>
            <a:r>
              <a:rPr lang="en-US" sz="2000"/>
              <a:t>The uncertainty (gain or loss) associated with an investment decision.</a:t>
            </a:r>
          </a:p>
          <a:p>
            <a:r>
              <a:rPr lang="en-US" sz="2400"/>
              <a:t>Pure Risk</a:t>
            </a:r>
          </a:p>
          <a:p>
            <a:pPr lvl="1"/>
            <a:r>
              <a:rPr lang="en-US" sz="2000"/>
              <a:t>The uncertainty associated with a situation where only loss or no loss can occur—there is no potential for gain (only downside).</a:t>
            </a:r>
          </a:p>
          <a:p>
            <a:pPr lvl="1"/>
            <a:r>
              <a:rPr lang="en-US" sz="2000"/>
              <a:t>Only form of risk that is insurable.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39E20662-0C42-4B23-B975-C22238FBE72C}" type="slidenum">
              <a:rPr lang="en-US"/>
              <a:pPr/>
              <a:t>20</a:t>
            </a:fld>
            <a:endParaRPr lang="en-US"/>
          </a:p>
        </p:txBody>
      </p:sp>
      <p:sp>
        <p:nvSpPr>
          <p:cNvPr id="2060292" name="Rectangle 4" descr="A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Property and Casualty Insurance (cont’d)</a:t>
            </a:r>
          </a:p>
        </p:txBody>
      </p:sp>
      <p:sp>
        <p:nvSpPr>
          <p:cNvPr id="20602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Business Interruption Insurance</a:t>
            </a:r>
          </a:p>
          <a:p>
            <a:pPr lvl="1"/>
            <a:r>
              <a:rPr lang="en-US"/>
              <a:t>Reimburses for lost income plus continuing expenses due to direct loss impacting business revenues.</a:t>
            </a:r>
          </a:p>
          <a:p>
            <a:r>
              <a:rPr lang="en-US"/>
              <a:t>Commercial General Liability (CGL) coverage</a:t>
            </a:r>
          </a:p>
          <a:p>
            <a:pPr lvl="1"/>
            <a:r>
              <a:rPr lang="en-US"/>
              <a:t>Covers bodily injury and property damage for which the business is liable.</a:t>
            </a:r>
          </a:p>
          <a:p>
            <a:r>
              <a:rPr lang="en-US"/>
              <a:t>Automobile Insurance</a:t>
            </a:r>
          </a:p>
          <a:p>
            <a:pPr lvl="1"/>
            <a:r>
              <a:rPr lang="en-US"/>
              <a:t>Protects against liability and physical damage to a vehicle resulting from insured perils such as collision, theft, vandalism, hail, and flood.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2C600272-1C52-4771-9544-9CDD3212F7C5}" type="slidenum">
              <a:rPr lang="en-US"/>
              <a:pPr/>
              <a:t>21</a:t>
            </a:fld>
            <a:endParaRPr lang="en-US"/>
          </a:p>
        </p:txBody>
      </p:sp>
      <p:sp>
        <p:nvSpPr>
          <p:cNvPr id="2084866" name="Rectangle 2" descr="A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Property and Casualty Insurance (cont’d)</a:t>
            </a:r>
          </a:p>
        </p:txBody>
      </p:sp>
      <p:sp>
        <p:nvSpPr>
          <p:cNvPr id="208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Workers’ Compensation Insurance</a:t>
            </a:r>
          </a:p>
          <a:p>
            <a:pPr lvl="1"/>
            <a:r>
              <a:rPr lang="en-US"/>
              <a:t>Provides benefits to employees for medical expenses, loss of wages, and rehabilitation expenses, as well as death benefits for employees’ families.</a:t>
            </a:r>
          </a:p>
          <a:p>
            <a:r>
              <a:rPr lang="en-US"/>
              <a:t>Crime Insurance</a:t>
            </a:r>
          </a:p>
          <a:p>
            <a:pPr lvl="1"/>
            <a:r>
              <a:rPr lang="en-US"/>
              <a:t>Coverage against employee dishonesty.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4B7FC42B-11B6-4BD8-B91E-CAD03FCB884C}" type="slidenum">
              <a:rPr lang="en-US"/>
              <a:pPr/>
              <a:t>22</a:t>
            </a:fld>
            <a:endParaRPr lang="en-US"/>
          </a:p>
        </p:txBody>
      </p:sp>
      <p:sp>
        <p:nvSpPr>
          <p:cNvPr id="2086914" name="Rectangle 2" descr="A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Property and Casualty Insurance (cont’d)</a:t>
            </a:r>
          </a:p>
        </p:txBody>
      </p:sp>
      <p:sp>
        <p:nvSpPr>
          <p:cNvPr id="2086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30000"/>
              </a:spcBef>
            </a:pPr>
            <a:r>
              <a:rPr lang="en-US"/>
              <a:t>Business Owner’s Policy (BOP)</a:t>
            </a:r>
          </a:p>
          <a:p>
            <a:pPr lvl="1">
              <a:spcBef>
                <a:spcPct val="30000"/>
              </a:spcBef>
            </a:pPr>
            <a:r>
              <a:rPr lang="en-US"/>
              <a:t>A business version of a homeowner’s policy, designed to meet the real and personal property and liability insurance needs of small business owners</a:t>
            </a:r>
          </a:p>
          <a:p>
            <a:pPr>
              <a:spcBef>
                <a:spcPct val="30000"/>
              </a:spcBef>
            </a:pPr>
            <a:r>
              <a:rPr lang="en-US"/>
              <a:t>Advantages of BOP</a:t>
            </a:r>
          </a:p>
          <a:p>
            <a:pPr lvl="1">
              <a:spcBef>
                <a:spcPct val="30000"/>
              </a:spcBef>
            </a:pPr>
            <a:r>
              <a:rPr lang="en-US"/>
              <a:t>A lower premium than would otherwise be required to purchase all coverages separately</a:t>
            </a:r>
          </a:p>
          <a:p>
            <a:pPr lvl="1">
              <a:spcBef>
                <a:spcPct val="30000"/>
              </a:spcBef>
            </a:pPr>
            <a:r>
              <a:rPr lang="en-US"/>
              <a:t>Automatic inclusion of business interruption insurance</a:t>
            </a:r>
          </a:p>
          <a:p>
            <a:pPr lvl="1">
              <a:spcBef>
                <a:spcPct val="30000"/>
              </a:spcBef>
            </a:pPr>
            <a:r>
              <a:rPr lang="en-US"/>
              <a:t>Automatic replacement value protection, as opposed to actual cash value protection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D3757536-5D76-47A5-9412-04766D86B4C8}" type="slidenum">
              <a:rPr lang="en-US"/>
              <a:pPr/>
              <a:t>23</a:t>
            </a:fld>
            <a:endParaRPr lang="en-US"/>
          </a:p>
        </p:txBody>
      </p:sp>
      <p:sp>
        <p:nvSpPr>
          <p:cNvPr id="2088962" name="Rectangle 2" descr="Aheader0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Property and Casualty Insurance (cont’d)</a:t>
            </a:r>
          </a:p>
        </p:txBody>
      </p:sp>
      <p:sp>
        <p:nvSpPr>
          <p:cNvPr id="208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5463" y="1360488"/>
            <a:ext cx="7886700" cy="4994275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/>
              <a:t>Package Policy</a:t>
            </a:r>
          </a:p>
          <a:p>
            <a:pPr lvl="1">
              <a:spcBef>
                <a:spcPct val="30000"/>
              </a:spcBef>
            </a:pPr>
            <a:r>
              <a:rPr lang="en-US"/>
              <a:t>A policy for small businesses that do not qualify for a BOP that combines property insurance and commercial general liability insurance.</a:t>
            </a:r>
          </a:p>
          <a:p>
            <a:pPr>
              <a:spcBef>
                <a:spcPct val="30000"/>
              </a:spcBef>
            </a:pPr>
            <a:r>
              <a:rPr lang="en-US"/>
              <a:t>Advantages of Package Policy</a:t>
            </a:r>
          </a:p>
          <a:p>
            <a:pPr lvl="1">
              <a:spcBef>
                <a:spcPct val="30000"/>
              </a:spcBef>
            </a:pPr>
            <a:r>
              <a:rPr lang="en-US"/>
              <a:t>A lower premium than would otherwise be required to purchase all coverages separately</a:t>
            </a:r>
          </a:p>
          <a:p>
            <a:pPr lvl="1">
              <a:spcBef>
                <a:spcPct val="30000"/>
              </a:spcBef>
            </a:pPr>
            <a:r>
              <a:rPr lang="en-US"/>
              <a:t>Ease of adding other coverages more economically</a:t>
            </a:r>
          </a:p>
          <a:p>
            <a:pPr lvl="1">
              <a:spcBef>
                <a:spcPct val="30000"/>
              </a:spcBef>
            </a:pPr>
            <a:r>
              <a:rPr lang="en-US"/>
              <a:t>Inclusion of business interruption insurance</a:t>
            </a:r>
          </a:p>
          <a:p>
            <a:pPr lvl="1">
              <a:spcBef>
                <a:spcPct val="30000"/>
              </a:spcBef>
            </a:pPr>
            <a:r>
              <a:rPr lang="en-US"/>
              <a:t>Inclusion of crime insurance.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046A72C3-6BBF-45C1-A810-458725323B3E}" type="slidenum">
              <a:rPr lang="en-US"/>
              <a:pPr/>
              <a:t>24</a:t>
            </a:fld>
            <a:endParaRPr lang="en-US"/>
          </a:p>
        </p:txBody>
      </p:sp>
      <p:sp>
        <p:nvSpPr>
          <p:cNvPr id="2062341" name="Rectangle 5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6035675" cy="1049338"/>
          </a:xfrm>
        </p:spPr>
        <p:txBody>
          <a:bodyPr/>
          <a:lstStyle/>
          <a:p>
            <a:r>
              <a:rPr lang="en-US"/>
              <a:t>Life and Health Insurance</a:t>
            </a:r>
          </a:p>
        </p:txBody>
      </p:sp>
      <p:sp>
        <p:nvSpPr>
          <p:cNvPr id="206234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Health Insurance</a:t>
            </a:r>
          </a:p>
          <a:p>
            <a:pPr lvl="1"/>
            <a:r>
              <a:rPr lang="en-US" sz="2000"/>
              <a:t>Coverage for medical care at hospitals, doctors’ offices, and rehabilitation facilities, that usually includes outpatient services and prescription drugs.</a:t>
            </a:r>
          </a:p>
          <a:p>
            <a:r>
              <a:rPr lang="en-US" sz="2400"/>
              <a:t>Health Maintenance Organization (HMO)</a:t>
            </a:r>
          </a:p>
          <a:p>
            <a:pPr lvl="1"/>
            <a:r>
              <a:rPr lang="en-US" sz="2000"/>
              <a:t>A managed-care network that provides health insurance that is generally less expensive than that of a PPO but limits employees’ choices of medical care providers more than a PPO does.</a:t>
            </a:r>
          </a:p>
          <a:p>
            <a:r>
              <a:rPr lang="en-US" sz="2400"/>
              <a:t>Preferred Provider Organization (PPO)</a:t>
            </a:r>
          </a:p>
          <a:p>
            <a:pPr lvl="1"/>
            <a:r>
              <a:rPr lang="en-US" sz="2000"/>
              <a:t>A managed-care network that provides health insurance that is generally more expensive than an HMO but offers a broader choice of medical providers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96F5122A-3C0B-474F-960D-7DF08FF8EC38}" type="slidenum">
              <a:rPr lang="en-US"/>
              <a:pPr/>
              <a:t>25</a:t>
            </a:fld>
            <a:endParaRPr lang="en-US"/>
          </a:p>
        </p:txBody>
      </p:sp>
      <p:sp>
        <p:nvSpPr>
          <p:cNvPr id="2091010" name="Rectangle 2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7954963" cy="1049338"/>
          </a:xfrm>
        </p:spPr>
        <p:txBody>
          <a:bodyPr/>
          <a:lstStyle/>
          <a:p>
            <a:r>
              <a:rPr lang="en-US"/>
              <a:t>Life and Health Insurance (cont’d)</a:t>
            </a:r>
          </a:p>
        </p:txBody>
      </p:sp>
      <p:sp>
        <p:nvSpPr>
          <p:cNvPr id="209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Key-Person Insurance</a:t>
            </a:r>
          </a:p>
          <a:p>
            <a:pPr lvl="1"/>
            <a:r>
              <a:rPr lang="en-US"/>
              <a:t>Provides benefits upon the death of a firm’s key personnel.</a:t>
            </a:r>
          </a:p>
          <a:p>
            <a:r>
              <a:rPr lang="en-US"/>
              <a:t>Disability Insurance</a:t>
            </a:r>
          </a:p>
          <a:p>
            <a:pPr lvl="1"/>
            <a:r>
              <a:rPr lang="en-US"/>
              <a:t>Provides benefits upon the disability of a firm’s partner or other key employee.</a:t>
            </a:r>
          </a:p>
          <a:p>
            <a:pPr lvl="2"/>
            <a:r>
              <a:rPr lang="en-US"/>
              <a:t>Disability buyout insurance</a:t>
            </a:r>
          </a:p>
          <a:p>
            <a:pPr lvl="2"/>
            <a:r>
              <a:rPr lang="en-US"/>
              <a:t>Key-person disability insurance</a:t>
            </a:r>
          </a:p>
        </p:txBody>
      </p:sp>
      <p:pic>
        <p:nvPicPr>
          <p:cNvPr id="2091012" name="Picture 4" descr="pe03121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394325" y="3971925"/>
            <a:ext cx="3303588" cy="2017713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C7E11E97-A13F-4DBA-8D68-54C55245D1D6}" type="slidenum">
              <a:rPr lang="en-US"/>
              <a:pPr/>
              <a:t>26</a:t>
            </a:fld>
            <a:endParaRPr lang="en-US"/>
          </a:p>
        </p:txBody>
      </p:sp>
      <p:sp>
        <p:nvSpPr>
          <p:cNvPr id="2070530" name="Rectangle 2" descr="Aheader01"/>
          <p:cNvSpPr>
            <a:spLocks noChangeArrowheads="1"/>
          </p:cNvSpPr>
          <p:nvPr>
            <p:ph type="title" idx="4294967295"/>
          </p:nvPr>
        </p:nvSpPr>
        <p:spPr>
          <a:xfrm>
            <a:off x="0" y="296863"/>
            <a:ext cx="9144000" cy="701675"/>
          </a:xfrm>
          <a:solidFill>
            <a:srgbClr val="006699"/>
          </a:solidFill>
          <a:ln/>
        </p:spPr>
        <p:txBody>
          <a:bodyPr tIns="45720" bIns="45720">
            <a:spAutoFit/>
          </a:bodyPr>
          <a:lstStyle/>
          <a:p>
            <a:r>
              <a:rPr lang="en-US" sz="4000" b="0">
                <a:solidFill>
                  <a:schemeClr val="bg1"/>
                </a:solidFill>
                <a:latin typeface="Arial" pitchFamily="34" charset="0"/>
              </a:rPr>
              <a:t>Key Terms</a:t>
            </a:r>
          </a:p>
        </p:txBody>
      </p:sp>
      <p:sp>
        <p:nvSpPr>
          <p:cNvPr id="2070532" name="Rectangle 4"/>
          <p:cNvSpPr>
            <a:spLocks noChangeArrowheads="1"/>
          </p:cNvSpPr>
          <p:nvPr/>
        </p:nvSpPr>
        <p:spPr bwMode="auto">
          <a:xfrm>
            <a:off x="365125" y="1235075"/>
            <a:ext cx="7407275" cy="5119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commercial general liability (CGL) insurance</a:t>
            </a:r>
          </a:p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automobile insurance</a:t>
            </a:r>
          </a:p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crime insurance</a:t>
            </a:r>
          </a:p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business owner’s policy (BOP)</a:t>
            </a:r>
          </a:p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package policy</a:t>
            </a:r>
          </a:p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health insurance</a:t>
            </a:r>
          </a:p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health maintenance organization (HMO)</a:t>
            </a:r>
          </a:p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preferred provider organization (PPO)</a:t>
            </a:r>
          </a:p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key-person insurance</a:t>
            </a:r>
          </a:p>
          <a:p>
            <a:pPr marL="222250" indent="-222250">
              <a:spcBef>
                <a:spcPct val="20000"/>
              </a:spcBef>
              <a:buClr>
                <a:srgbClr val="336699"/>
              </a:buClr>
              <a:buSzPct val="75000"/>
              <a:buFontTx/>
              <a:buChar char="•"/>
            </a:pPr>
            <a:r>
              <a:rPr lang="en-US" sz="2400">
                <a:solidFill>
                  <a:srgbClr val="0066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ahoma" pitchFamily="34" charset="0"/>
              </a:rPr>
              <a:t>disability insurance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70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70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70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705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705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7053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7053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07053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7053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5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07053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0532" grpId="0" uiExpand="1" build="p" bldLvl="3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A667F8CE-03AE-4423-A72E-31A527819567}" type="slidenum">
              <a:rPr lang="en-US"/>
              <a:pPr/>
              <a:t>3</a:t>
            </a:fld>
            <a:endParaRPr lang="en-US"/>
          </a:p>
        </p:txBody>
      </p:sp>
      <p:sp>
        <p:nvSpPr>
          <p:cNvPr id="2017284" name="Rectangle 4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3749675" cy="1049338"/>
          </a:xfrm>
        </p:spPr>
        <p:txBody>
          <a:bodyPr/>
          <a:lstStyle/>
          <a:p>
            <a:r>
              <a:rPr lang="en-US"/>
              <a:t>Property Risks</a:t>
            </a:r>
          </a:p>
        </p:txBody>
      </p:sp>
      <p:sp>
        <p:nvSpPr>
          <p:cNvPr id="201728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25463" y="1408113"/>
            <a:ext cx="8102600" cy="5029200"/>
          </a:xfrm>
        </p:spPr>
        <p:txBody>
          <a:bodyPr/>
          <a:lstStyle/>
          <a:p>
            <a:r>
              <a:rPr lang="en-US" sz="2400"/>
              <a:t>Real Property</a:t>
            </a:r>
          </a:p>
          <a:p>
            <a:pPr lvl="1"/>
            <a:r>
              <a:rPr lang="en-US" sz="2000"/>
              <a:t>Land and anything physically attached to the land, such as buildings</a:t>
            </a:r>
          </a:p>
          <a:p>
            <a:r>
              <a:rPr lang="en-US" sz="2400"/>
              <a:t>Personal Property</a:t>
            </a:r>
          </a:p>
          <a:p>
            <a:pPr lvl="1"/>
            <a:r>
              <a:rPr lang="en-US" sz="2000"/>
              <a:t>Machinery, equipment, furniture, fixtures, stock, and vehicles</a:t>
            </a:r>
          </a:p>
          <a:p>
            <a:r>
              <a:rPr lang="en-US" sz="2400"/>
              <a:t>Replacement Value of Property</a:t>
            </a:r>
          </a:p>
          <a:p>
            <a:pPr lvl="1"/>
            <a:r>
              <a:rPr lang="en-US" sz="2000"/>
              <a:t>The cost to replace or replicate property at today’s prices</a:t>
            </a:r>
          </a:p>
          <a:p>
            <a:r>
              <a:rPr lang="en-US" sz="2400"/>
              <a:t>Actual Cash Value (ACV)</a:t>
            </a:r>
          </a:p>
          <a:p>
            <a:pPr lvl="1"/>
            <a:r>
              <a:rPr lang="en-US" sz="2000"/>
              <a:t>An insurance term that refers to the depreciated </a:t>
            </a:r>
            <a:br>
              <a:rPr lang="en-US" sz="2000"/>
            </a:br>
            <a:r>
              <a:rPr lang="en-US" sz="2000"/>
              <a:t>value of a property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6BFF8F8F-1915-43F8-8C2E-D5738E126172}" type="slidenum">
              <a:rPr lang="en-US"/>
              <a:pPr/>
              <a:t>4</a:t>
            </a:fld>
            <a:endParaRPr lang="en-US"/>
          </a:p>
        </p:txBody>
      </p:sp>
      <p:sp>
        <p:nvSpPr>
          <p:cNvPr id="1987586" name="Rectangle 2" descr="Aheader01"/>
          <p:cNvSpPr>
            <a:spLocks noChangeArrowheads="1"/>
          </p:cNvSpPr>
          <p:nvPr>
            <p:ph type="title" idx="4294967295"/>
          </p:nvPr>
        </p:nvSpPr>
        <p:spPr>
          <a:xfrm>
            <a:off x="312738" y="276225"/>
            <a:ext cx="8489950" cy="409575"/>
          </a:xfrm>
          <a:noFill/>
          <a:ln/>
        </p:spPr>
        <p:txBody>
          <a:bodyPr tIns="45720" bIns="45720" anchor="b"/>
          <a:lstStyle/>
          <a:p>
            <a:pPr marL="1482725" indent="-1482725"/>
            <a:r>
              <a:rPr lang="en-US" sz="2000">
                <a:solidFill>
                  <a:srgbClr val="C0C0C0"/>
                </a:solidFill>
                <a:latin typeface="Arial" pitchFamily="34" charset="0"/>
              </a:rPr>
              <a:t>Exhibit</a:t>
            </a:r>
            <a:r>
              <a:rPr lang="en-US" sz="1800">
                <a:solidFill>
                  <a:srgbClr val="CC9900"/>
                </a:solidFill>
                <a:latin typeface="Arial" pitchFamily="34" charset="0"/>
              </a:rPr>
              <a:t> 23.1</a:t>
            </a:r>
            <a:r>
              <a:rPr lang="en-US" sz="1600" b="0">
                <a:latin typeface="Book Antiqua" pitchFamily="18" charset="0"/>
              </a:rPr>
              <a:t>	</a:t>
            </a:r>
            <a:r>
              <a:rPr lang="en-US" sz="1800">
                <a:solidFill>
                  <a:srgbClr val="006600"/>
                </a:solidFill>
                <a:latin typeface="Comic Sans MS" pitchFamily="66" charset="0"/>
                <a:cs typeface="Arial Unicode MS" pitchFamily="34" charset="-128"/>
              </a:rPr>
              <a:t>Security Threats to Computers</a:t>
            </a:r>
          </a:p>
        </p:txBody>
      </p:sp>
      <p:sp>
        <p:nvSpPr>
          <p:cNvPr id="1987587" name="Line 3"/>
          <p:cNvSpPr>
            <a:spLocks noChangeShapeType="1"/>
          </p:cNvSpPr>
          <p:nvPr/>
        </p:nvSpPr>
        <p:spPr bwMode="auto">
          <a:xfrm>
            <a:off x="377825" y="685800"/>
            <a:ext cx="8401050" cy="0"/>
          </a:xfrm>
          <a:prstGeom prst="line">
            <a:avLst/>
          </a:prstGeom>
          <a:noFill/>
          <a:ln w="19050">
            <a:solidFill>
              <a:srgbClr val="996600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pic>
        <p:nvPicPr>
          <p:cNvPr id="1987591" name="Picture 7" descr="21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4888" y="1003300"/>
            <a:ext cx="7132637" cy="5076825"/>
          </a:xfrm>
          <a:prstGeom prst="rect">
            <a:avLst/>
          </a:prstGeom>
          <a:noFill/>
        </p:spPr>
      </p:pic>
      <p:sp>
        <p:nvSpPr>
          <p:cNvPr id="1987592" name="Rectangle 8"/>
          <p:cNvSpPr>
            <a:spLocks noChangeArrowheads="1"/>
          </p:cNvSpPr>
          <p:nvPr/>
        </p:nvSpPr>
        <p:spPr bwMode="auto">
          <a:xfrm>
            <a:off x="411163" y="6308725"/>
            <a:ext cx="4343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Source:</a:t>
            </a:r>
            <a:r>
              <a:rPr lang="en-US" i="1"/>
              <a:t> </a:t>
            </a:r>
            <a:r>
              <a:rPr lang="en-US"/>
              <a:t>Forrester Survey in “What we’re Worrying About,” </a:t>
            </a:r>
            <a:r>
              <a:rPr lang="en-US" i="1"/>
              <a:t>Inc., </a:t>
            </a:r>
            <a:r>
              <a:rPr lang="en-US"/>
              <a:t>March 2007, p. 36.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F831B87C-C7F2-4FDD-957F-BCFB1AF14B4E}" type="slidenum">
              <a:rPr lang="en-US"/>
              <a:pPr/>
              <a:t>5</a:t>
            </a:fld>
            <a:endParaRPr lang="en-US"/>
          </a:p>
        </p:txBody>
      </p:sp>
      <p:sp>
        <p:nvSpPr>
          <p:cNvPr id="2021380" name="Rectangle 4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5578475" cy="1049338"/>
          </a:xfrm>
        </p:spPr>
        <p:txBody>
          <a:bodyPr/>
          <a:lstStyle/>
          <a:p>
            <a:r>
              <a:rPr lang="en-US"/>
              <a:t>Property Risks (cont’d)</a:t>
            </a:r>
          </a:p>
        </p:txBody>
      </p:sp>
      <p:sp>
        <p:nvSpPr>
          <p:cNvPr id="2021381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Peril</a:t>
            </a:r>
          </a:p>
          <a:p>
            <a:pPr lvl="1"/>
            <a:r>
              <a:rPr lang="en-US"/>
              <a:t>A cause of loss, either through natural events or through the acts of people</a:t>
            </a:r>
          </a:p>
          <a:p>
            <a:r>
              <a:rPr lang="en-US"/>
              <a:t>Direct Loss</a:t>
            </a:r>
          </a:p>
          <a:p>
            <a:pPr lvl="1"/>
            <a:r>
              <a:rPr lang="en-US"/>
              <a:t>A loss in which physical damage to property reduces its value to the property owner</a:t>
            </a:r>
          </a:p>
          <a:p>
            <a:r>
              <a:rPr lang="en-US"/>
              <a:t>Indirect Loss</a:t>
            </a:r>
          </a:p>
          <a:p>
            <a:pPr lvl="1"/>
            <a:r>
              <a:rPr lang="en-US"/>
              <a:t>A loss arising from inability to carry on normal operations due to a direct loss to property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B1C32258-644F-47CB-80F8-E2E187C1423D}" type="slidenum">
              <a:rPr lang="en-US"/>
              <a:pPr/>
              <a:t>6</a:t>
            </a:fld>
            <a:endParaRPr lang="en-US"/>
          </a:p>
        </p:txBody>
      </p:sp>
      <p:sp>
        <p:nvSpPr>
          <p:cNvPr id="2023428" name="Rectangle 4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8594725" cy="1049338"/>
          </a:xfrm>
        </p:spPr>
        <p:txBody>
          <a:bodyPr/>
          <a:lstStyle/>
          <a:p>
            <a:r>
              <a:rPr lang="en-US"/>
              <a:t>Liability Risks: Statutory Liability</a:t>
            </a:r>
          </a:p>
        </p:txBody>
      </p:sp>
      <p:sp>
        <p:nvSpPr>
          <p:cNvPr id="20234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25463" y="1360488"/>
            <a:ext cx="6057900" cy="4994275"/>
          </a:xfrm>
        </p:spPr>
        <p:txBody>
          <a:bodyPr/>
          <a:lstStyle/>
          <a:p>
            <a:r>
              <a:rPr lang="en-US"/>
              <a:t>Workers’ Compensation Legislation</a:t>
            </a:r>
          </a:p>
          <a:p>
            <a:pPr lvl="1"/>
            <a:r>
              <a:rPr lang="en-US"/>
              <a:t>Laws obligating the employer to pay the employee for an employment-related injury or illness, regardless </a:t>
            </a:r>
            <a:br>
              <a:rPr lang="en-US"/>
            </a:br>
            <a:r>
              <a:rPr lang="en-US"/>
              <a:t>of fault</a:t>
            </a:r>
          </a:p>
        </p:txBody>
      </p:sp>
      <p:pic>
        <p:nvPicPr>
          <p:cNvPr id="2023442" name="Picture 18" descr="PE01906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46638" y="3154363"/>
            <a:ext cx="3468687" cy="2928937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4F130D6A-D3FD-466A-97B1-3AA72785D1B6}" type="slidenum">
              <a:rPr lang="en-US"/>
              <a:pPr/>
              <a:t>7</a:t>
            </a:fld>
            <a:endParaRPr lang="en-US"/>
          </a:p>
        </p:txBody>
      </p:sp>
      <p:sp>
        <p:nvSpPr>
          <p:cNvPr id="2072578" name="Rectangle 2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8594725" cy="1049338"/>
          </a:xfrm>
        </p:spPr>
        <p:txBody>
          <a:bodyPr/>
          <a:lstStyle/>
          <a:p>
            <a:r>
              <a:rPr lang="en-US"/>
              <a:t>Liability Risks: Statutory Liability</a:t>
            </a:r>
          </a:p>
        </p:txBody>
      </p:sp>
      <p:sp>
        <p:nvSpPr>
          <p:cNvPr id="207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Workers’ Compensation Legislation</a:t>
            </a:r>
          </a:p>
          <a:p>
            <a:pPr lvl="1"/>
            <a:r>
              <a:rPr lang="en-US"/>
              <a:t>Laws obligating the employer to pay the employee for an employment-related injury or illness, regardless of fault</a:t>
            </a:r>
          </a:p>
          <a:p>
            <a:r>
              <a:rPr lang="en-US"/>
              <a:t>Contractual Liability</a:t>
            </a:r>
          </a:p>
          <a:p>
            <a:pPr lvl="1"/>
            <a:r>
              <a:rPr lang="en-US"/>
              <a:t>Performance or financial obligations (risks) that firms assume when entering into contracts with other parties</a:t>
            </a:r>
          </a:p>
          <a:p>
            <a:r>
              <a:rPr lang="en-US"/>
              <a:t>Indemnification Clause</a:t>
            </a:r>
          </a:p>
          <a:p>
            <a:pPr lvl="1"/>
            <a:r>
              <a:rPr lang="en-US"/>
              <a:t>A contractual clause that requires one party to assume the financial consequences of another party’s legal liabilities.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77703055-EBAA-439B-AB85-8D95937BD3EC}" type="slidenum">
              <a:rPr lang="en-US"/>
              <a:pPr/>
              <a:t>8</a:t>
            </a:fld>
            <a:endParaRPr lang="en-US"/>
          </a:p>
        </p:txBody>
      </p:sp>
      <p:sp>
        <p:nvSpPr>
          <p:cNvPr id="2025476" name="Rectangle 4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8961438" cy="1049338"/>
          </a:xfrm>
        </p:spPr>
        <p:txBody>
          <a:bodyPr/>
          <a:lstStyle/>
          <a:p>
            <a:r>
              <a:rPr lang="en-US"/>
              <a:t>Liability Risks: Contractual Liability</a:t>
            </a:r>
          </a:p>
        </p:txBody>
      </p:sp>
      <p:sp>
        <p:nvSpPr>
          <p:cNvPr id="202547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Torts</a:t>
            </a:r>
          </a:p>
          <a:p>
            <a:pPr lvl="1"/>
            <a:r>
              <a:rPr lang="en-US"/>
              <a:t>Wrongful acts or omissions for which an injured can take legal action against the wrongdoer for monetary damages</a:t>
            </a:r>
          </a:p>
          <a:p>
            <a:r>
              <a:rPr lang="en-US"/>
              <a:t>Establishing Negligence</a:t>
            </a:r>
          </a:p>
          <a:p>
            <a:pPr lvl="1"/>
            <a:r>
              <a:rPr lang="en-US"/>
              <a:t>A legal duty between parties to act (or not to act) to cause injury (damage)</a:t>
            </a:r>
          </a:p>
          <a:p>
            <a:pPr lvl="1"/>
            <a:r>
              <a:rPr lang="en-US"/>
              <a:t>A failure to provide the appropriate standard of care</a:t>
            </a:r>
          </a:p>
          <a:p>
            <a:pPr lvl="1"/>
            <a:r>
              <a:rPr lang="en-US"/>
              <a:t>The presence of actual injury or damages</a:t>
            </a:r>
          </a:p>
          <a:p>
            <a:pPr lvl="1"/>
            <a:r>
              <a:rPr lang="en-US"/>
              <a:t>Action that was proximate cause of injury or damage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/>
              <a:t>23–</a:t>
            </a:r>
            <a:fld id="{62058DAB-3C3A-4AFB-81E7-6899B42FE8A6}" type="slidenum">
              <a:rPr lang="en-US"/>
              <a:pPr/>
              <a:t>9</a:t>
            </a:fld>
            <a:endParaRPr lang="en-US"/>
          </a:p>
        </p:txBody>
      </p:sp>
      <p:sp>
        <p:nvSpPr>
          <p:cNvPr id="2027524" name="Rectangle 4" descr="Aheader01"/>
          <p:cNvSpPr>
            <a:spLocks noGrp="1" noChangeArrowheads="1"/>
          </p:cNvSpPr>
          <p:nvPr>
            <p:ph type="title"/>
          </p:nvPr>
        </p:nvSpPr>
        <p:spPr>
          <a:xfrm>
            <a:off x="0" y="276225"/>
            <a:ext cx="9144000" cy="1598613"/>
          </a:xfrm>
        </p:spPr>
        <p:txBody>
          <a:bodyPr/>
          <a:lstStyle/>
          <a:p>
            <a:r>
              <a:rPr lang="en-US"/>
              <a:t>Liability Risks: Contractual Liability (cont’d)</a:t>
            </a:r>
          </a:p>
        </p:txBody>
      </p:sp>
      <p:sp>
        <p:nvSpPr>
          <p:cNvPr id="20275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525463" y="1874838"/>
            <a:ext cx="8102600" cy="4479925"/>
          </a:xfrm>
        </p:spPr>
        <p:txBody>
          <a:bodyPr/>
          <a:lstStyle/>
          <a:p>
            <a:r>
              <a:rPr lang="en-US"/>
              <a:t>Reasonable (Prudent Person) Standard</a:t>
            </a:r>
          </a:p>
          <a:p>
            <a:pPr lvl="1"/>
            <a:r>
              <a:rPr lang="en-US"/>
              <a:t>The typical standard of care, based on what a reasonable or prudent person would have done under similar circumstances.</a:t>
            </a:r>
          </a:p>
          <a:p>
            <a:r>
              <a:rPr lang="en-US"/>
              <a:t>Compensatory Damages</a:t>
            </a:r>
          </a:p>
          <a:p>
            <a:pPr lvl="1"/>
            <a:r>
              <a:rPr lang="en-US"/>
              <a:t>Economic or noneconomic damages intended to make the claimant whole, by indemnifying the claimant for any injuries or damage arising from the negligent action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mall Business Management 15e">
  <a:themeElements>
    <a:clrScheme name="Small Business Management 15e 2">
      <a:dk1>
        <a:srgbClr val="000000"/>
      </a:dk1>
      <a:lt1>
        <a:srgbClr val="FFFFFF"/>
      </a:lt1>
      <a:dk2>
        <a:srgbClr val="003300"/>
      </a:dk2>
      <a:lt2>
        <a:srgbClr val="5F5F5F"/>
      </a:lt2>
      <a:accent1>
        <a:srgbClr val="009900"/>
      </a:accent1>
      <a:accent2>
        <a:srgbClr val="CC99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B98A00"/>
      </a:accent6>
      <a:hlink>
        <a:srgbClr val="FF3300"/>
      </a:hlink>
      <a:folHlink>
        <a:srgbClr val="663300"/>
      </a:folHlink>
    </a:clrScheme>
    <a:fontScheme name="Small Business Management 15e">
      <a:majorFont>
        <a:latin typeface="Courier New"/>
        <a:ea typeface="Arial Unicode MS"/>
        <a:cs typeface="Microsoft Sans Serif"/>
      </a:majorFont>
      <a:minorFont>
        <a:latin typeface="Arial"/>
        <a:ea typeface=""/>
        <a:cs typeface="Taho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Small Business Management 15e 1">
        <a:dk1>
          <a:srgbClr val="000000"/>
        </a:dk1>
        <a:lt1>
          <a:srgbClr val="FFFFFF"/>
        </a:lt1>
        <a:dk2>
          <a:srgbClr val="396F39"/>
        </a:dk2>
        <a:lt2>
          <a:srgbClr val="FFCC00"/>
        </a:lt2>
        <a:accent1>
          <a:srgbClr val="009900"/>
        </a:accent1>
        <a:accent2>
          <a:srgbClr val="CC9900"/>
        </a:accent2>
        <a:accent3>
          <a:srgbClr val="AEBBAE"/>
        </a:accent3>
        <a:accent4>
          <a:srgbClr val="DADADA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all Business Management 15e 2">
        <a:dk1>
          <a:srgbClr val="000000"/>
        </a:dk1>
        <a:lt1>
          <a:srgbClr val="FFFFFF"/>
        </a:lt1>
        <a:dk2>
          <a:srgbClr val="003300"/>
        </a:dk2>
        <a:lt2>
          <a:srgbClr val="5F5F5F"/>
        </a:lt2>
        <a:accent1>
          <a:srgbClr val="0099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B98A00"/>
        </a:accent6>
        <a:hlink>
          <a:srgbClr val="FF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all Business Management 15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all Business Management 15e 4">
        <a:dk1>
          <a:srgbClr val="000000"/>
        </a:dk1>
        <a:lt1>
          <a:srgbClr val="FFFFFF"/>
        </a:lt1>
        <a:dk2>
          <a:srgbClr val="FF0000"/>
        </a:dk2>
        <a:lt2>
          <a:srgbClr val="800000"/>
        </a:lt2>
        <a:accent1>
          <a:srgbClr val="008000"/>
        </a:accent1>
        <a:accent2>
          <a:srgbClr val="FF9900"/>
        </a:accent2>
        <a:accent3>
          <a:srgbClr val="FFFFFF"/>
        </a:accent3>
        <a:accent4>
          <a:srgbClr val="000000"/>
        </a:accent4>
        <a:accent5>
          <a:srgbClr val="AAC0AA"/>
        </a:accent5>
        <a:accent6>
          <a:srgbClr val="E78A00"/>
        </a:accent6>
        <a:hlink>
          <a:srgbClr val="CC3300"/>
        </a:hlink>
        <a:folHlink>
          <a:srgbClr val="6633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6015</TotalTime>
  <Words>1341</Words>
  <Application>Microsoft Office PowerPoint</Application>
  <PresentationFormat>On-screen Show (4:3)</PresentationFormat>
  <Paragraphs>210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8" baseType="lpstr">
      <vt:lpstr>Times New Roman</vt:lpstr>
      <vt:lpstr>Courier New</vt:lpstr>
      <vt:lpstr>Arial Unicode MS</vt:lpstr>
      <vt:lpstr>Microsoft Sans Serif</vt:lpstr>
      <vt:lpstr>Arial</vt:lpstr>
      <vt:lpstr>Tahoma</vt:lpstr>
      <vt:lpstr>Wingdings</vt:lpstr>
      <vt:lpstr>Verdana</vt:lpstr>
      <vt:lpstr>Book Antiqua</vt:lpstr>
      <vt:lpstr>Comic Sans MS</vt:lpstr>
      <vt:lpstr>Trebuchet MS</vt:lpstr>
      <vt:lpstr>Small Business Management 15e</vt:lpstr>
      <vt:lpstr>Slide 1</vt:lpstr>
      <vt:lpstr>What is Risk?</vt:lpstr>
      <vt:lpstr>Property Risks</vt:lpstr>
      <vt:lpstr>Exhibit 23.1 Security Threats to Computers</vt:lpstr>
      <vt:lpstr>Property Risks (cont’d)</vt:lpstr>
      <vt:lpstr>Liability Risks: Statutory Liability</vt:lpstr>
      <vt:lpstr>Liability Risks: Statutory Liability</vt:lpstr>
      <vt:lpstr>Liability Risks: Contractual Liability</vt:lpstr>
      <vt:lpstr>Liability Risks: Contractual Liability (cont’d)</vt:lpstr>
      <vt:lpstr>Torts: Types of Damages</vt:lpstr>
      <vt:lpstr>Product Liability</vt:lpstr>
      <vt:lpstr>Personnel Risks</vt:lpstr>
      <vt:lpstr>Risk Management</vt:lpstr>
      <vt:lpstr>Slide 14</vt:lpstr>
      <vt:lpstr>Exhibit 23.3 Risks on the Road to Success</vt:lpstr>
      <vt:lpstr>Risk Management and the Small Business</vt:lpstr>
      <vt:lpstr>Exhibit 23.2 Risk-Taking Begins Early</vt:lpstr>
      <vt:lpstr>Basic Principles of a Sound Insurance Program</vt:lpstr>
      <vt:lpstr>Requirements for Obtaining Insurance</vt:lpstr>
      <vt:lpstr>Property and Casualty Insurance (cont’d)</vt:lpstr>
      <vt:lpstr>Property and Casualty Insurance (cont’d)</vt:lpstr>
      <vt:lpstr>Property and Casualty Insurance (cont’d)</vt:lpstr>
      <vt:lpstr>Property and Casualty Insurance (cont’d)</vt:lpstr>
      <vt:lpstr>Life and Health Insurance</vt:lpstr>
      <vt:lpstr>Life and Health Insurance (cont’d)</vt:lpstr>
      <vt:lpstr>Key Terms</vt:lpstr>
    </vt:vector>
  </TitlesOfParts>
  <Manager>Susanna Smart</Manager>
  <Company>South-Western, Cengage Learning,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Small Business Management 15e</dc:title>
  <dc:subject>Chapter 23</dc:subject>
  <dc:creator>Charlie Cook, The University of West Alabama</dc:creator>
  <cp:lastModifiedBy>Chris Grable</cp:lastModifiedBy>
  <cp:revision>469</cp:revision>
  <dcterms:created xsi:type="dcterms:W3CDTF">2003-02-17T02:06:55Z</dcterms:created>
  <dcterms:modified xsi:type="dcterms:W3CDTF">2010-04-26T01:11:03Z</dcterms:modified>
</cp:coreProperties>
</file>